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688" r:id="rId9"/>
    <p:sldMasterId id="2147483719" r:id="rId10"/>
    <p:sldMasterId id="2147483742" r:id="rId11"/>
    <p:sldMasterId id="2147483796" r:id="rId12"/>
    <p:sldMasterId id="2147483802" r:id="rId13"/>
    <p:sldMasterId id="2147483824" r:id="rId14"/>
    <p:sldMasterId id="2147483871" r:id="rId15"/>
    <p:sldMasterId id="2147483913" r:id="rId16"/>
    <p:sldMasterId id="2147483944" r:id="rId17"/>
    <p:sldMasterId id="2147483993" r:id="rId18"/>
  </p:sldMasterIdLst>
  <p:notesMasterIdLst>
    <p:notesMasterId r:id="rId48"/>
  </p:notesMasterIdLst>
  <p:sldIdLst>
    <p:sldId id="11336" r:id="rId19"/>
    <p:sldId id="2076136763" r:id="rId20"/>
    <p:sldId id="2076136756" r:id="rId21"/>
    <p:sldId id="2076136758" r:id="rId22"/>
    <p:sldId id="2076136894" r:id="rId23"/>
    <p:sldId id="2076136895" r:id="rId24"/>
    <p:sldId id="2076136898" r:id="rId25"/>
    <p:sldId id="2076136743" r:id="rId26"/>
    <p:sldId id="2076136877" r:id="rId27"/>
    <p:sldId id="2076136746" r:id="rId28"/>
    <p:sldId id="2076136878" r:id="rId29"/>
    <p:sldId id="2076136747" r:id="rId30"/>
    <p:sldId id="2076136749" r:id="rId31"/>
    <p:sldId id="2076136879" r:id="rId32"/>
    <p:sldId id="2076136880" r:id="rId33"/>
    <p:sldId id="2076136752" r:id="rId34"/>
    <p:sldId id="2076136881" r:id="rId35"/>
    <p:sldId id="2076136883" r:id="rId36"/>
    <p:sldId id="2076136887" r:id="rId37"/>
    <p:sldId id="2076136892" r:id="rId38"/>
    <p:sldId id="2076136888" r:id="rId39"/>
    <p:sldId id="2076136890" r:id="rId40"/>
    <p:sldId id="2076136891" r:id="rId41"/>
    <p:sldId id="2076136889" r:id="rId42"/>
    <p:sldId id="2076136893" r:id="rId43"/>
    <p:sldId id="2076136884" r:id="rId44"/>
    <p:sldId id="2076136885" r:id="rId45"/>
    <p:sldId id="2076136886" r:id="rId46"/>
    <p:sldId id="2076136897" r:id="rId47"/>
  </p:sldIdLst>
  <p:sldSz cx="12192000" cy="6858000"/>
  <p:notesSz cx="6858000" cy="9144000"/>
  <p:custDataLst>
    <p:custData r:id="rId7"/>
    <p:custData r:id="rId3"/>
    <p:custData r:id="rId1"/>
    <p:custData r:id="rId5"/>
    <p:custData r:id="rId4"/>
    <p:custData r:id="rId2"/>
    <p:custData r:id="rId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47EF40-B40E-473C-AE62-1E764CED78D8}">
          <p14:sldIdLst>
            <p14:sldId id="11336"/>
            <p14:sldId id="2076136763"/>
            <p14:sldId id="2076136756"/>
            <p14:sldId id="2076136758"/>
            <p14:sldId id="2076136894"/>
            <p14:sldId id="2076136895"/>
            <p14:sldId id="2076136898"/>
          </p14:sldIdLst>
        </p14:section>
        <p14:section name="Speed || Siemens Healthineers" id="{F0F125C5-3918-4742-BF87-18D352842B63}">
          <p14:sldIdLst>
            <p14:sldId id="2076136743"/>
            <p14:sldId id="2076136877"/>
            <p14:sldId id="2076136746"/>
          </p14:sldIdLst>
        </p14:section>
        <p14:section name="Reliability || ASOS" id="{334A837A-0139-42DE-B633-9952832CBBDF}">
          <p14:sldIdLst>
            <p14:sldId id="2076136878"/>
            <p14:sldId id="2076136747"/>
            <p14:sldId id="2076136749"/>
          </p14:sldIdLst>
        </p14:section>
        <p14:section name="Security || Finastra" id="{245C8635-10AD-49D5-8D97-6D6C9B6E0F5F}">
          <p14:sldIdLst>
            <p14:sldId id="2076136879"/>
            <p14:sldId id="2076136880"/>
            <p14:sldId id="2076136752"/>
          </p14:sldIdLst>
        </p14:section>
        <p14:section name="Customers" id="{FF5503AC-8288-4AD9-B9CE-778A7F62B3E7}">
          <p14:sldIdLst>
            <p14:sldId id="2076136881"/>
          </p14:sldIdLst>
        </p14:section>
        <p14:section name="Scenarios" id="{09BD9612-2848-4DA6-848E-DB3B3B71A830}">
          <p14:sldIdLst>
            <p14:sldId id="2076136883"/>
          </p14:sldIdLst>
        </p14:section>
        <p14:section name="Modernize business critical apps" id="{316EEC91-3469-4C4C-8F55-5E98746B9F28}">
          <p14:sldIdLst>
            <p14:sldId id="2076136887"/>
            <p14:sldId id="2076136892"/>
          </p14:sldIdLst>
        </p14:section>
        <p14:section name="SaaS delivery" id="{23C6B450-DBEE-4C2B-AAEE-D6F927B24F24}">
          <p14:sldIdLst>
            <p14:sldId id="2076136888"/>
            <p14:sldId id="2076136890"/>
          </p14:sldIdLst>
        </p14:section>
        <p14:section name="Real-time telemetry" id="{C804F5C0-C1EB-4BC7-AA42-18E91E780116}">
          <p14:sldIdLst>
            <p14:sldId id="2076136891"/>
            <p14:sldId id="2076136889"/>
          </p14:sldIdLst>
        </p14:section>
        <p14:section name="Geo-distributed" id="{A013E1B8-1038-4E34-83EB-8E237B6CEC25}">
          <p14:sldIdLst>
            <p14:sldId id="2076136893"/>
          </p14:sldIdLst>
        </p14:section>
        <p14:section name="Industry examples" id="{BBB70343-0133-418A-B944-228926123E95}">
          <p14:sldIdLst>
            <p14:sldId id="2076136884"/>
            <p14:sldId id="2076136885"/>
            <p14:sldId id="2076136886"/>
            <p14:sldId id="20761368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0392" autoAdjust="0"/>
  </p:normalViewPr>
  <p:slideViewPr>
    <p:cSldViewPr snapToGrid="0">
      <p:cViewPr varScale="1">
        <p:scale>
          <a:sx n="68" d="100"/>
          <a:sy n="68" d="100"/>
        </p:scale>
        <p:origin x="58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‹nº›</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https://docs.microsoft.com/en-us/azure/architecture/reference-architectures/microservices/aks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16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https://customers.microsoft.com/en-us/story/asos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51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49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9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milhares de clientes já estão construindo e executando aplicações nativas em nuvem no Azure.  </a:t>
            </a: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6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a:gradFill>
                  <a:gsLst>
                    <a:gs pos="2917">
                      <a:schemeClr val="tx1"/>
                    </a:gs>
                    <a:gs pos="30000">
                      <a:schemeClr val="tx1"/>
                    </a:gs>
                  </a:gsLst>
                  <a:lin ang="5400000" scaled="0"/>
                </a:gradFill>
              </a:rPr>
              <a:t>ALTO-FALANTE: existem muitas razões para adotar tecnologias em nuvem, mas os clientes frequentemente citam cenários comuns que requerem a velocidade, confiabilidade e segurança que os nativos da nuvem incluem: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modernização de aplicações críticas aos negócios.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entrega de soluções SaaS,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telemetria em tempo real (de dispositivos, carros, edifícios inteligentes e muito mais),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aplicativos que atendem usuários geograficamente distribuídos,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PALESTRANTE: Novo paradigma do desenvolvimento de aplicativos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A rápida ascensão de novos negócios nativos digitais tem interrompido modelos de negócios tradicionais e desestabilizado empresas estabelecidas e setores industriais.  </a:t>
            </a:r>
            <a:r>
              <a:rPr lang="en-US" sz="1400"/>
              <a:t>Os motivos da concorrência mudaram – as empresas são cada vez mais definidas pela forma como constroem software. Bancos desafiantes, provedores de saúde on-line, líderes de comércio eletrônico e outras startups estão ganhando clientes fornecendo novos aplicativos.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Todas essas tendências produziram um novo paradigma de desenvolvimento de software chamado nativo da nuvem.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 IDC prevê que até 2022, 35% de todos os aplicativos de produção serão nativos da nuvem contra menos de 10% hoje</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7/29/2020 12:59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25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9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3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82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00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ea typeface="Segoe UI Semilight" charset="0"/>
              </a:rPr>
              <a:t>NOTAS DO ALTO-FALANTE: </a:t>
            </a:r>
          </a:p>
          <a:p>
            <a:endParaRPr lang="en-US" sz="1400">
              <a:ea typeface="Segoe UI Semilight" charset="0"/>
            </a:endParaRPr>
          </a:p>
          <a:p>
            <a:r>
              <a:rPr lang="en-US" sz="1400">
                <a:ea typeface="Segoe UI Semilight" charset="0"/>
              </a:rPr>
              <a:t>À medida que as expectativas dos clientes mudam, o varejo está sendo reimaginado. Aplicativos nativos da nuvem podem ajudar a:</a:t>
            </a:r>
          </a:p>
          <a:p>
            <a:endParaRPr lang="en-US" sz="1400">
              <a:ea typeface="Segoe UI Semilight" charset="0"/>
            </a:endParaRPr>
          </a:p>
          <a:p>
            <a:pPr marL="342900" indent="-342900">
              <a:buAutoNum type="arabicPeriod"/>
            </a:pPr>
            <a:r>
              <a:rPr lang="en-US" sz="1400">
                <a:ea typeface="Segoe UI Semilight" charset="0"/>
              </a:rPr>
              <a:t>Ofereça experiências de clientes digitais envolventes com personalização, marketing direcionado e serviço confiável em qualquer escala</a:t>
            </a:r>
          </a:p>
          <a:p>
            <a:pPr marL="342900" indent="-342900">
              <a:buAutoNum type="arabicPeriod"/>
            </a:pPr>
            <a:r>
              <a:rPr lang="en-US" sz="1400">
                <a:ea typeface="Segoe UI Semilight" charset="0"/>
              </a:rPr>
              <a:t>Transforme o gerenciamento de lojas com informações de produtos em tempo real, melhor prevenção de perdas e comércio móvel</a:t>
            </a:r>
          </a:p>
          <a:p>
            <a:pPr marL="342900" indent="-342900">
              <a:buAutoNum type="arabicPeriod"/>
            </a:pPr>
            <a:r>
              <a:rPr lang="en-US" sz="1400">
                <a:ea typeface="Segoe UI Semilight" charset="0"/>
              </a:rPr>
              <a:t>Construa uma cadeia de suprimentos inteligente com processamento de pedidos em tempo real e detecção de fraudes e atendimento integrado ao cliente</a:t>
            </a:r>
          </a:p>
          <a:p>
            <a:endParaRPr lang="en-US" sz="1400">
              <a:ea typeface="Segoe UI Semilight"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5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NOTAS DO ALTO-FALANTE:</a:t>
            </a:r>
          </a:p>
          <a:p>
            <a:endParaRPr lang="en-CA" sz="1400"/>
          </a:p>
          <a:p>
            <a:r>
              <a:rPr lang="en-CA" sz="1400"/>
              <a:t>A indústria 4.0 está aqui, e os setores de manufatura e automotivo estão aproveitando as tecnologias nativas da nuvem para competir e inovar:</a:t>
            </a:r>
          </a:p>
          <a:p>
            <a:endParaRPr lang="en-CA" sz="1400"/>
          </a:p>
          <a:p>
            <a:pPr marL="342900" indent="-342900">
              <a:buAutoNum type="arabicPeriod"/>
            </a:pPr>
            <a:r>
              <a:rPr lang="en-CA" sz="1400"/>
              <a:t>Entregar novos serviços com personalização, colaboração de parceiros e avanços de infraestrutura</a:t>
            </a:r>
          </a:p>
          <a:p>
            <a:pPr marL="342900" indent="-342900">
              <a:buAutoNum type="arabicPeriod"/>
            </a:pPr>
            <a:r>
              <a:rPr lang="en-CA" sz="1400"/>
              <a:t>Alcançar a inovação de IoT com insights em tempo real e manutenção preditiva e segurança </a:t>
            </a:r>
          </a:p>
          <a:p>
            <a:pPr marL="342900" indent="-342900">
              <a:buAutoNum type="arabicPeriod"/>
            </a:pPr>
            <a:r>
              <a:rPr lang="en-CA" sz="1400"/>
              <a:t>Habilite cadeias de suprimentos inteligentes e escaláveis</a:t>
            </a: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138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NOTAS DO ALTO-FALANTE:</a:t>
            </a:r>
          </a:p>
          <a:p>
            <a:endParaRPr lang="en-CA" sz="1400"/>
          </a:p>
          <a:p>
            <a:r>
              <a:rPr lang="en-CA" sz="1400"/>
              <a:t>O setor de serviços financeiros enfrenta as oportunidades e desafios de atender às expectativas dos clientes e oferecer confiabilidade e segurança em um mundo digital.</a:t>
            </a:r>
          </a:p>
          <a:p>
            <a:endParaRPr lang="en-CA" sz="1400"/>
          </a:p>
          <a:p>
            <a:pPr marL="342900" indent="-342900">
              <a:buAutoNum type="arabicPeriod"/>
            </a:pPr>
            <a:r>
              <a:rPr lang="en-CA" sz="1400"/>
              <a:t>Entregar experiências diferenciadas</a:t>
            </a:r>
          </a:p>
          <a:p>
            <a:pPr marL="342900" indent="-342900">
              <a:buAutoNum type="arabicPeriod"/>
            </a:pPr>
            <a:r>
              <a:rPr lang="en-CA" sz="1400"/>
              <a:t>Gerenciar riscos e detectar fraudes em tempo real</a:t>
            </a:r>
          </a:p>
          <a:p>
            <a:pPr marL="342900" indent="-342900">
              <a:buAutoNum type="arabicPeriod"/>
            </a:pPr>
            <a:r>
              <a:rPr lang="en-CA" sz="1400"/>
              <a:t>Gerenciar pagamentos em tempo real</a:t>
            </a:r>
            <a:endParaRPr lang="en-US" sz="1400">
              <a:solidFill>
                <a:schemeClr val="tx1"/>
              </a:solidFill>
            </a:endParaRPr>
          </a:p>
          <a:p>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32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 </a:t>
            </a:r>
          </a:p>
          <a:p>
            <a:r>
              <a:rPr lang="en-US" sz="1400"/>
              <a:t> Então... Vamos rever.</a:t>
            </a:r>
          </a:p>
          <a:p>
            <a:r>
              <a:rPr lang="en-US" sz="1400"/>
              <a:t>Acreditamos que a essência de qualquer jornada de transformação digital é fundamentalmente simples.  Seu propósito é gerar valor.  É conseguido focando nas pessoas dentro de sua organização primeiro e depois trabalhando para capacitá-las com a tecnologia certa... permitindo-lhes criar mais, fazer mais... resolver mais.  São pessoas mais tecnologia.</a:t>
            </a:r>
          </a:p>
          <a:p>
            <a:r>
              <a:rPr lang="en-US" sz="1400"/>
              <a:t> </a:t>
            </a:r>
          </a:p>
          <a:p>
            <a:r>
              <a:rPr lang="en-US" sz="1400"/>
              <a:t>A tecnologia é a ferramenta</a:t>
            </a:r>
          </a:p>
          <a:p>
            <a:r>
              <a:rPr lang="en-US" sz="1400"/>
              <a:t>As pessoas são o foco.</a:t>
            </a:r>
          </a:p>
          <a:p>
            <a:r>
              <a:rPr lang="en-US" sz="1400"/>
              <a:t>E mais valor é o resultado.</a:t>
            </a:r>
          </a:p>
          <a:p>
            <a:endParaRPr lang="en-US" sz="1400"/>
          </a:p>
          <a:p>
            <a:r>
              <a:rPr lang="en-US" sz="1400"/>
              <a:t>Transformação digital é como estamos ajudando cada pessoa e cada organização do planeta a alcançar mais.</a:t>
            </a:r>
          </a:p>
          <a:p>
            <a:r>
              <a:rPr lang="en-US" sz="1400"/>
              <a:t> </a:t>
            </a: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18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PALESTRANTE: O que é nativo da nuvem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'Nativo da nuvem' é um adjetivo que descreve os aplicativos, arquiteturas, plataformas/infraestrutura e processos, que juntos tornam econômico e possível para nós responder rapidamente às mudanças de paisagem e às crescentes necessidades dos clientes.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Em termos simples, é código de aplicativo e dependências embaladas em contêineres, implantadas como microsserviços e expostas como APIs.  E você pode gerenciá-los usando processos e ferramentas DevOps.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7/29/2020 12:59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O que pode nuvem nativa ajudá-lo a alcançar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Em vez de se aprofundar muito em termos técnicos, o mais importante é o que eles podem ajudá-lo a alcançar, colocando você e seu povo em cena.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Velocidade da inovação: Um modelo de desenvolvimento nativo da nuvem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microsserviços - traz de volta o imediatismo de criar código (os desenvolvedores podem criar algo e, em seguida, realmente vê-lo executado com loop de feedback transparente), capacitando sua equipe de desenvolvimento a fazer o seu melhor com velocidade.  Ao permitir o acesso aos recursos de autoatendimento e as práticas de DevOps, as equipes podem eliminar o risco de falha ou atraso devido a erros humanos, à medida que a equipe se concentra em melhorias automatizadas para substituir tarefas de administração rotineiras e mundanas.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Confiabilidade: Aplicativos construídos com abordagem nativa em nuvem em mente podem ajudá-lo g</a:t>
            </a:r>
            <a:r>
              <a:rPr lang="en-US" sz="1400" kern="1200">
                <a:solidFill>
                  <a:schemeClr val="tx1"/>
                </a:solidFill>
                <a:effectLst/>
                <a:latin typeface="+mn-lt"/>
                <a:ea typeface="+mn-ea"/>
                <a:cs typeface="+mn-cs"/>
              </a:rPr>
              <a:t>et a maior parte da nuvem, o que significa disponibilidade, resiliência, escalabilidade e baixa latência e liberdade de tarefas operacionais redundantes. Usando serviços gerenciados projetados para escala de nuvem e desempenho, agora você pode mudar as metas da nuvem da redução de custos de TI para ser o motor do crescimento dos negócios.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Segurança: Entre agilidade e segurança, não deve haver qualquer troca.  Com tecnologias nativas da nuvem, você pode automatizar verificações de segurança, executar detecção e proteção inteligentes de ameaças em tempo real e colocar guardrails de grãos finos em cada camada do metal para uma imagem de contêiner – reduzindo o risco de violação.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Para competir efetivamente, as empresas precisam criar um ambiente onde os desenvolvedores possam fazer seu melhor trabalho e as Ops tenham a confiança de confiabilidade, segurança e conformidade. Isso requer a melhor nuvem projetada para construções modernas como contêineres, DevOps, APIs e serviços gerenciados – e a fluidez para trabalhar em ambientes e equipes.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7/29/2020 12:59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Por que o Azure para aplicações nativas em nuvem?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O Azure ajuda você a perceber os benefícios de adotar a nuvem nativa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De acordo com a Forrester, o Azure oferece a experiência mais forte do desenvolvedor e a cadeia de ferramentas mais completa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Nosso serviço de banco de dados totalmente gerenciado oferece até 99.999% de alta disponibilidade</a:t>
            </a:r>
          </a:p>
          <a:p>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7/29/2020 12:59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097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a:gradFill>
                  <a:gsLst>
                    <a:gs pos="2917">
                      <a:schemeClr val="tx1"/>
                    </a:gs>
                    <a:gs pos="30000">
                      <a:schemeClr val="tx1"/>
                    </a:gs>
                  </a:gsLst>
                  <a:lin ang="5400000" scaled="0"/>
                </a:gradFill>
              </a:rPr>
              <a:t>Falante: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gradFill>
                <a:gsLst>
                  <a:gs pos="2917">
                    <a:schemeClr val="tx1"/>
                  </a:gs>
                  <a:gs pos="30000">
                    <a:schemeClr val="tx1"/>
                  </a:gs>
                </a:gsLst>
                <a:lin ang="5400000" scaled="0"/>
              </a:gra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u="none" strike="noStrike" kern="1200">
                <a:gradFill>
                  <a:gsLst>
                    <a:gs pos="2917">
                      <a:schemeClr val="tx1"/>
                    </a:gs>
                    <a:gs pos="30000">
                      <a:schemeClr val="tx1"/>
                    </a:gs>
                  </a:gsLst>
                  <a:lin ang="5400000" scaled="0"/>
                </a:gradFill>
                <a:effectLst/>
                <a:latin typeface="+mn-lt"/>
                <a:ea typeface="+mn-ea"/>
                <a:cs typeface="+mn-cs"/>
              </a:rPr>
              <a:t>Há uma rica e vibrante comunidade nativa em nuvem, e a Microsoft está em lock step construindo grandes tecnologias com a comunidade.  A Microsoft é colaboradora e líder na comunidade, trazendo tecnologias de código aberto para as empresas.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Azure é membro do conselho de administração e do comitê diretor da CNCF e Kubernetes, respectivamente. </a:t>
            </a:r>
            <a:r>
              <a:rPr lang="en-US" sz="1400"/>
              <a:t>Ações da Microsoft </a:t>
            </a:r>
            <a:r>
              <a:rPr lang="en-US" sz="1400" kern="1200">
                <a:solidFill>
                  <a:schemeClr val="tx2"/>
                </a:solidFill>
                <a:latin typeface="Segoe UI Light" pitchFamily="34" charset="0"/>
                <a:ea typeface="+mn-ea"/>
                <a:cs typeface="+mn-cs"/>
              </a:rPr>
              <a:t>conhecimento de trabalhar com clientes diversos</a:t>
            </a:r>
            <a:r>
              <a:rPr lang="en-US" sz="1400" b="1">
                <a:solidFill>
                  <a:schemeClr val="tx2"/>
                </a:solidFill>
              </a:rPr>
              <a:t> </a:t>
            </a:r>
            <a:r>
              <a:rPr lang="en-US" sz="1400"/>
              <a:t>com a comunidade Kubernetes, dando aos desenvolvedores acesso aos mais recentes aprendizados e tecnologias da Microsoft, e fazendo com que a própria Kubernetes </a:t>
            </a:r>
            <a:r>
              <a:rPr lang="en-US" sz="1400" kern="1200">
                <a:solidFill>
                  <a:schemeClr val="tx2"/>
                </a:solidFill>
                <a:latin typeface="Segoe UI Light" pitchFamily="34" charset="0"/>
                <a:ea typeface="+mn-ea"/>
                <a:cs typeface="+mn-cs"/>
              </a:rPr>
              <a:t>empresarial amigável e mais fácil de usar</a:t>
            </a:r>
            <a:r>
              <a:rPr lang="en-US" sz="1400"/>
              <a:t>. </a:t>
            </a:r>
            <a:endParaRPr lang="en-US" sz="1400" b="0" i="0" u="none" strike="noStrike" kern="1200">
              <a:solidFill>
                <a:schemeClr val="tx1"/>
              </a:solidFill>
              <a:effectLst/>
              <a:latin typeface="+mn-lt"/>
              <a:ea typeface="+mn-ea"/>
              <a:cs typeface="+mn-cs"/>
            </a:endParaRP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Também somos membros do conselho da Fundação Linux e patrocinadores da Fundação MariaDB.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Promovendo nosso compromisso de trazer o melhor de código aberto para a Azure, anunciamos a aquisição de </a:t>
            </a:r>
            <a:r>
              <a:rPr lang="en-US" sz="1400" b="0" i="0" u="none" strike="noStrike" kern="1200" err="1">
                <a:solidFill>
                  <a:schemeClr val="tx1"/>
                </a:solidFill>
                <a:effectLst/>
                <a:latin typeface="+mn-lt"/>
                <a:ea typeface="+mn-ea"/>
                <a:cs typeface="+mn-cs"/>
              </a:rPr>
              <a:t>Citus</a:t>
            </a:r>
            <a:r>
              <a:rPr lang="en-US" sz="1400" b="0" i="0" u="none" strike="noStrike" kern="1200">
                <a:solidFill>
                  <a:schemeClr val="tx1"/>
                </a:solidFill>
                <a:effectLst/>
                <a:latin typeface="+mn-lt"/>
                <a:ea typeface="+mn-ea"/>
                <a:cs typeface="+mn-cs"/>
              </a:rPr>
              <a:t> Data – líder na comunidade PostgreSQL – em janeiro de 2019.</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7/29/2020 12:59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27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Falante: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Como as empresas estão desenvolvendo aplicações nativas em nuvem no mundo real.  Aqui estão três exemplos de clientes do Azure que perceberam os benefícios da abordagem nativa da nuvem.  </a:t>
            </a: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DISPONIBILIZA GARANTIAS, EXPRESSAS, IMPLÍCITAS OU ESTATUTÁRIAS, QUANTO ÀS INFORMAÇÕES DESTA APRESENTAÇÃO.</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7/29/2020 12:59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39099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Siemens </a:t>
            </a:r>
            <a:r>
              <a:rPr lang="en-US" sz="1600" err="1">
                <a:gradFill>
                  <a:gsLst>
                    <a:gs pos="2917">
                      <a:schemeClr val="tx1"/>
                    </a:gs>
                    <a:gs pos="30000">
                      <a:schemeClr val="tx1"/>
                    </a:gs>
                  </a:gsLst>
                  <a:lin ang="5400000" scaled="0"/>
                </a:gradFill>
              </a:rPr>
              <a:t>Saudáveis</a:t>
            </a:r>
            <a:r>
              <a:rPr lang="en-US" sz="1600">
                <a:gradFill>
                  <a:gsLst>
                    <a:gs pos="2917">
                      <a:schemeClr val="tx1"/>
                    </a:gs>
                    <a:gs pos="30000">
                      <a:schemeClr val="tx1"/>
                    </a:gs>
                  </a:gsLst>
                  <a:lin ang="5400000" scaled="0"/>
                </a:gradFill>
              </a:rPr>
              <a:t> &lt;overview&gt;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https://customers.microsoft.com/en-us/story/siemens-healthineers-health-provider-azure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44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585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9.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5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‹nº›</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image" Target="../media/image32.emf"/><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theme" Target="../theme/theme1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image" Target="../media/image55.png"/><Relationship Id="rId8"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22.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2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32.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theme" Target="../theme/theme5.xml"/><Relationship Id="rId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2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32.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2.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image" Target="../media/image21.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image" Target="../media/image32.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theme" Target="../theme/theme9.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377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‹nº›</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‹nº›</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‹nº›</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svg"/><Relationship Id="rId7" Type="http://schemas.openxmlformats.org/officeDocument/2006/relationships/image" Target="../media/image87.svg"/><Relationship Id="rId12" Type="http://schemas.openxmlformats.org/officeDocument/2006/relationships/image" Target="../media/image92.svg"/><Relationship Id="rId17" Type="http://schemas.openxmlformats.org/officeDocument/2006/relationships/image" Target="../media/image97.emf"/><Relationship Id="rId2" Type="http://schemas.openxmlformats.org/officeDocument/2006/relationships/notesSlide" Target="../notesSlides/notesSlide10.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emf"/><Relationship Id="rId15" Type="http://schemas.openxmlformats.org/officeDocument/2006/relationships/image" Target="../media/image95.png"/><Relationship Id="rId10" Type="http://schemas.openxmlformats.org/officeDocument/2006/relationships/image" Target="../media/image90.svg"/><Relationship Id="rId19" Type="http://schemas.openxmlformats.org/officeDocument/2006/relationships/image" Target="../media/image99.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1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3.png"/><Relationship Id="rId4" Type="http://schemas.openxmlformats.org/officeDocument/2006/relationships/hyperlink" Target="https://customers.microsoft.com/en-us/story/asos-retail-and-consumer-goods-az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3.png"/><Relationship Id="rId4" Type="http://schemas.openxmlformats.org/officeDocument/2006/relationships/hyperlink" Target="https://customers.microsoft.com/en-us/story/asos-retail-and-consumer-goods-azure"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image" Target="../media/image108.svg"/><Relationship Id="rId17" Type="http://schemas.openxmlformats.org/officeDocument/2006/relationships/image" Target="../media/image113.svg"/><Relationship Id="rId2" Type="http://schemas.openxmlformats.org/officeDocument/2006/relationships/notesSlide" Target="../notesSlides/notesSlide13.xml"/><Relationship Id="rId16" Type="http://schemas.openxmlformats.org/officeDocument/2006/relationships/image" Target="../media/image112.png"/><Relationship Id="rId1" Type="http://schemas.openxmlformats.org/officeDocument/2006/relationships/slideLayout" Target="../slideLayouts/slideLayout26.xml"/><Relationship Id="rId6" Type="http://schemas.microsoft.com/office/2007/relationships/hdphoto" Target="../media/hdphoto4.wdp"/><Relationship Id="rId11" Type="http://schemas.openxmlformats.org/officeDocument/2006/relationships/image" Target="../media/image107.png"/><Relationship Id="rId5" Type="http://schemas.openxmlformats.org/officeDocument/2006/relationships/image" Target="../media/image105.png"/><Relationship Id="rId15" Type="http://schemas.openxmlformats.org/officeDocument/2006/relationships/image" Target="../media/image111.png"/><Relationship Id="rId10" Type="http://schemas.openxmlformats.org/officeDocument/2006/relationships/image" Target="../media/image99.svg"/><Relationship Id="rId19" Type="http://schemas.openxmlformats.org/officeDocument/2006/relationships/image" Target="../media/image115.svg"/><Relationship Id="rId4" Type="http://schemas.microsoft.com/office/2007/relationships/hdphoto" Target="../media/hdphoto3.wdp"/><Relationship Id="rId9" Type="http://schemas.openxmlformats.org/officeDocument/2006/relationships/image" Target="../media/image98.png"/><Relationship Id="rId14" Type="http://schemas.openxmlformats.org/officeDocument/2006/relationships/image" Target="../media/image1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86.png"/><Relationship Id="rId26" Type="http://schemas.openxmlformats.org/officeDocument/2006/relationships/image" Target="../media/image131.png"/><Relationship Id="rId3" Type="http://schemas.openxmlformats.org/officeDocument/2006/relationships/image" Target="../media/image93.png"/><Relationship Id="rId21" Type="http://schemas.openxmlformats.org/officeDocument/2006/relationships/image" Target="../media/image128.svg"/><Relationship Id="rId34" Type="http://schemas.openxmlformats.org/officeDocument/2006/relationships/image" Target="../media/image135.sv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6.svg"/><Relationship Id="rId25" Type="http://schemas.openxmlformats.org/officeDocument/2006/relationships/image" Target="../media/image130.svg"/><Relationship Id="rId33" Type="http://schemas.openxmlformats.org/officeDocument/2006/relationships/image" Target="../media/image134.png"/><Relationship Id="rId2" Type="http://schemas.openxmlformats.org/officeDocument/2006/relationships/notesSlide" Target="../notesSlides/notesSlide16.xml"/><Relationship Id="rId16" Type="http://schemas.openxmlformats.org/officeDocument/2006/relationships/image" Target="../media/image89.png"/><Relationship Id="rId20" Type="http://schemas.openxmlformats.org/officeDocument/2006/relationships/image" Target="../media/image127.png"/><Relationship Id="rId29" Type="http://schemas.openxmlformats.org/officeDocument/2006/relationships/image" Target="../media/image85.emf"/><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21.png"/><Relationship Id="rId24" Type="http://schemas.openxmlformats.org/officeDocument/2006/relationships/image" Target="../media/image129.png"/><Relationship Id="rId32" Type="http://schemas.openxmlformats.org/officeDocument/2006/relationships/image" Target="../media/image101.svg"/><Relationship Id="rId5" Type="http://schemas.openxmlformats.org/officeDocument/2006/relationships/image" Target="../media/image98.png"/><Relationship Id="rId15" Type="http://schemas.openxmlformats.org/officeDocument/2006/relationships/image" Target="../media/image125.png"/><Relationship Id="rId23" Type="http://schemas.openxmlformats.org/officeDocument/2006/relationships/image" Target="../media/image92.svg"/><Relationship Id="rId28" Type="http://schemas.openxmlformats.org/officeDocument/2006/relationships/image" Target="../media/image133.png"/><Relationship Id="rId10" Type="http://schemas.openxmlformats.org/officeDocument/2006/relationships/image" Target="../media/image120.svg"/><Relationship Id="rId19" Type="http://schemas.openxmlformats.org/officeDocument/2006/relationships/image" Target="../media/image87.svg"/><Relationship Id="rId31" Type="http://schemas.openxmlformats.org/officeDocument/2006/relationships/image" Target="../media/image100.png"/><Relationship Id="rId4" Type="http://schemas.openxmlformats.org/officeDocument/2006/relationships/image" Target="../media/image94.svg"/><Relationship Id="rId9" Type="http://schemas.openxmlformats.org/officeDocument/2006/relationships/image" Target="../media/image119.png"/><Relationship Id="rId14" Type="http://schemas.openxmlformats.org/officeDocument/2006/relationships/image" Target="../media/image124.svg"/><Relationship Id="rId22" Type="http://schemas.openxmlformats.org/officeDocument/2006/relationships/image" Target="../media/image91.png"/><Relationship Id="rId27" Type="http://schemas.openxmlformats.org/officeDocument/2006/relationships/image" Target="../media/image132.svg"/><Relationship Id="rId30" Type="http://schemas.openxmlformats.org/officeDocument/2006/relationships/image" Target="../media/image97.emf"/><Relationship Id="rId8" Type="http://schemas.openxmlformats.org/officeDocument/2006/relationships/image" Target="../media/image118.svg"/></Relationships>
</file>

<file path=ppt/slides/_rels/slide17.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png"/><Relationship Id="rId42" Type="http://schemas.openxmlformats.org/officeDocument/2006/relationships/image" Target="../media/image175.png"/><Relationship Id="rId47" Type="http://schemas.openxmlformats.org/officeDocument/2006/relationships/image" Target="../media/image180.tiff"/><Relationship Id="rId50" Type="http://schemas.openxmlformats.org/officeDocument/2006/relationships/image" Target="../media/image183.svg"/><Relationship Id="rId55" Type="http://schemas.openxmlformats.org/officeDocument/2006/relationships/image" Target="../media/image188.png"/><Relationship Id="rId7" Type="http://schemas.openxmlformats.org/officeDocument/2006/relationships/image" Target="../media/image140.jpeg"/><Relationship Id="rId2" Type="http://schemas.openxmlformats.org/officeDocument/2006/relationships/notesSlide" Target="../notesSlides/notesSlide17.xml"/><Relationship Id="rId16" Type="http://schemas.openxmlformats.org/officeDocument/2006/relationships/image" Target="../media/image149.jpe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gif"/><Relationship Id="rId32" Type="http://schemas.openxmlformats.org/officeDocument/2006/relationships/image" Target="../media/image165.png"/><Relationship Id="rId37" Type="http://schemas.openxmlformats.org/officeDocument/2006/relationships/image" Target="../media/image170.png"/><Relationship Id="rId40" Type="http://schemas.openxmlformats.org/officeDocument/2006/relationships/image" Target="../media/image173.png"/><Relationship Id="rId45" Type="http://schemas.openxmlformats.org/officeDocument/2006/relationships/image" Target="../media/image178.png"/><Relationship Id="rId53" Type="http://schemas.openxmlformats.org/officeDocument/2006/relationships/image" Target="../media/image186.png"/><Relationship Id="rId58" Type="http://schemas.openxmlformats.org/officeDocument/2006/relationships/image" Target="../media/image191.png"/><Relationship Id="rId5" Type="http://schemas.openxmlformats.org/officeDocument/2006/relationships/image" Target="../media/image138.png"/><Relationship Id="rId61" Type="http://schemas.openxmlformats.org/officeDocument/2006/relationships/image" Target="../media/image194.png"/><Relationship Id="rId19" Type="http://schemas.openxmlformats.org/officeDocument/2006/relationships/image" Target="../media/image15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png"/><Relationship Id="rId56" Type="http://schemas.openxmlformats.org/officeDocument/2006/relationships/image" Target="../media/image189.png"/><Relationship Id="rId8" Type="http://schemas.openxmlformats.org/officeDocument/2006/relationships/image" Target="../media/image141.png"/><Relationship Id="rId51" Type="http://schemas.openxmlformats.org/officeDocument/2006/relationships/image" Target="../media/image184.png"/><Relationship Id="rId3" Type="http://schemas.openxmlformats.org/officeDocument/2006/relationships/image" Target="../media/image136.jpe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png"/><Relationship Id="rId46" Type="http://schemas.openxmlformats.org/officeDocument/2006/relationships/image" Target="../media/image179.png"/><Relationship Id="rId59" Type="http://schemas.openxmlformats.org/officeDocument/2006/relationships/image" Target="../media/image192.jpeg"/><Relationship Id="rId20" Type="http://schemas.openxmlformats.org/officeDocument/2006/relationships/image" Target="../media/image153.png"/><Relationship Id="rId41" Type="http://schemas.openxmlformats.org/officeDocument/2006/relationships/image" Target="../media/image174.png"/><Relationship Id="rId54" Type="http://schemas.openxmlformats.org/officeDocument/2006/relationships/image" Target="../media/image187.jpeg"/><Relationship Id="rId1" Type="http://schemas.openxmlformats.org/officeDocument/2006/relationships/slideLayout" Target="../slideLayouts/slideLayout26.xml"/><Relationship Id="rId6" Type="http://schemas.openxmlformats.org/officeDocument/2006/relationships/image" Target="../media/image139.png"/><Relationship Id="rId15" Type="http://schemas.openxmlformats.org/officeDocument/2006/relationships/image" Target="../media/image148.png"/><Relationship Id="rId23" Type="http://schemas.openxmlformats.org/officeDocument/2006/relationships/image" Target="../media/image156.jpeg"/><Relationship Id="rId28" Type="http://schemas.openxmlformats.org/officeDocument/2006/relationships/image" Target="../media/image161.png"/><Relationship Id="rId36" Type="http://schemas.openxmlformats.org/officeDocument/2006/relationships/image" Target="../media/image169.png"/><Relationship Id="rId49" Type="http://schemas.openxmlformats.org/officeDocument/2006/relationships/image" Target="../media/image182.png"/><Relationship Id="rId57" Type="http://schemas.openxmlformats.org/officeDocument/2006/relationships/image" Target="../media/image190.png"/><Relationship Id="rId10" Type="http://schemas.openxmlformats.org/officeDocument/2006/relationships/image" Target="../media/image143.png"/><Relationship Id="rId31" Type="http://schemas.openxmlformats.org/officeDocument/2006/relationships/image" Target="../media/image164.png"/><Relationship Id="rId44" Type="http://schemas.openxmlformats.org/officeDocument/2006/relationships/image" Target="../media/image177.png"/><Relationship Id="rId52" Type="http://schemas.openxmlformats.org/officeDocument/2006/relationships/image" Target="../media/image185.png"/><Relationship Id="rId60" Type="http://schemas.openxmlformats.org/officeDocument/2006/relationships/image" Target="../media/image193.png"/><Relationship Id="rId4" Type="http://schemas.openxmlformats.org/officeDocument/2006/relationships/image" Target="../media/image137.png"/><Relationship Id="rId9" Type="http://schemas.openxmlformats.org/officeDocument/2006/relationships/image" Target="../media/image142.png"/></Relationships>
</file>

<file path=ppt/slides/_rels/slide18.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image" Target="../media/image196.png"/><Relationship Id="rId7" Type="http://schemas.openxmlformats.org/officeDocument/2006/relationships/image" Target="../media/image98.png"/><Relationship Id="rId12" Type="http://schemas.openxmlformats.org/officeDocument/2006/relationships/image" Target="../media/image201.svg"/><Relationship Id="rId17" Type="http://schemas.openxmlformats.org/officeDocument/2006/relationships/image" Target="../media/image206.svg"/><Relationship Id="rId2" Type="http://schemas.openxmlformats.org/officeDocument/2006/relationships/notesSlide" Target="../notesSlides/notesSlide19.xml"/><Relationship Id="rId16" Type="http://schemas.openxmlformats.org/officeDocument/2006/relationships/image" Target="../media/image205.png"/><Relationship Id="rId20" Type="http://schemas.openxmlformats.org/officeDocument/2006/relationships/image" Target="../media/image209.svg"/><Relationship Id="rId1" Type="http://schemas.openxmlformats.org/officeDocument/2006/relationships/slideLayout" Target="../slideLayouts/slideLayout26.xml"/><Relationship Id="rId6" Type="http://schemas.openxmlformats.org/officeDocument/2006/relationships/image" Target="../media/image199.png"/><Relationship Id="rId11" Type="http://schemas.openxmlformats.org/officeDocument/2006/relationships/image" Target="../media/image200.png"/><Relationship Id="rId5" Type="http://schemas.openxmlformats.org/officeDocument/2006/relationships/image" Target="../media/image198.png"/><Relationship Id="rId15" Type="http://schemas.openxmlformats.org/officeDocument/2006/relationships/image" Target="../media/image204.svg"/><Relationship Id="rId10" Type="http://schemas.openxmlformats.org/officeDocument/2006/relationships/image" Target="../media/image132.svg"/><Relationship Id="rId19" Type="http://schemas.openxmlformats.org/officeDocument/2006/relationships/image" Target="../media/image208.png"/><Relationship Id="rId4" Type="http://schemas.openxmlformats.org/officeDocument/2006/relationships/image" Target="../media/image197.png"/><Relationship Id="rId9" Type="http://schemas.openxmlformats.org/officeDocument/2006/relationships/image" Target="../media/image131.png"/><Relationship Id="rId14" Type="http://schemas.openxmlformats.org/officeDocument/2006/relationships/image" Target="../media/image203.png"/></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5.emf"/><Relationship Id="rId1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2.png"/><Relationship Id="rId12" Type="http://schemas.openxmlformats.org/officeDocument/2006/relationships/image" Target="../media/image133.png"/><Relationship Id="rId17" Type="http://schemas.openxmlformats.org/officeDocument/2006/relationships/image" Target="../media/image201.svg"/><Relationship Id="rId2" Type="http://schemas.openxmlformats.org/officeDocument/2006/relationships/notesSlide" Target="../notesSlides/notesSlide20.xml"/><Relationship Id="rId16" Type="http://schemas.openxmlformats.org/officeDocument/2006/relationships/image" Target="../media/image200.png"/><Relationship Id="rId1" Type="http://schemas.openxmlformats.org/officeDocument/2006/relationships/slideLayout" Target="../slideLayouts/slideLayout26.xml"/><Relationship Id="rId6" Type="http://schemas.openxmlformats.org/officeDocument/2006/relationships/image" Target="../media/image115.svg"/><Relationship Id="rId11" Type="http://schemas.openxmlformats.org/officeDocument/2006/relationships/image" Target="../media/image92.svg"/><Relationship Id="rId5" Type="http://schemas.openxmlformats.org/officeDocument/2006/relationships/image" Target="../media/image114.png"/><Relationship Id="rId15" Type="http://schemas.openxmlformats.org/officeDocument/2006/relationships/image" Target="../media/image214.svg"/><Relationship Id="rId10" Type="http://schemas.openxmlformats.org/officeDocument/2006/relationships/image" Target="../media/image91.png"/><Relationship Id="rId4" Type="http://schemas.openxmlformats.org/officeDocument/2006/relationships/image" Target="../media/image211.png"/><Relationship Id="rId9" Type="http://schemas.openxmlformats.org/officeDocument/2006/relationships/image" Target="../media/image87.svg"/><Relationship Id="rId14" Type="http://schemas.openxmlformats.org/officeDocument/2006/relationships/image" Target="../media/image213.png"/></Relationships>
</file>

<file path=ppt/slides/_rels/slide2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216.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219.png"/><Relationship Id="rId11" Type="http://schemas.openxmlformats.org/officeDocument/2006/relationships/image" Target="../media/image85.emf"/><Relationship Id="rId5" Type="http://schemas.openxmlformats.org/officeDocument/2006/relationships/image" Target="../media/image218.png"/><Relationship Id="rId10" Type="http://schemas.openxmlformats.org/officeDocument/2006/relationships/image" Target="../media/image92.svg"/><Relationship Id="rId4" Type="http://schemas.openxmlformats.org/officeDocument/2006/relationships/image" Target="../media/image217.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24.png"/><Relationship Id="rId3" Type="http://schemas.openxmlformats.org/officeDocument/2006/relationships/image" Target="../media/image220.jpeg"/><Relationship Id="rId7" Type="http://schemas.openxmlformats.org/officeDocument/2006/relationships/image" Target="../media/image200.png"/><Relationship Id="rId12" Type="http://schemas.openxmlformats.org/officeDocument/2006/relationships/image" Target="../media/image118.sv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26.xml"/><Relationship Id="rId6" Type="http://schemas.openxmlformats.org/officeDocument/2006/relationships/image" Target="../media/image223.svg"/><Relationship Id="rId11" Type="http://schemas.openxmlformats.org/officeDocument/2006/relationships/image" Target="../media/image117.png"/><Relationship Id="rId5" Type="http://schemas.openxmlformats.org/officeDocument/2006/relationships/image" Target="../media/image222.png"/><Relationship Id="rId15" Type="http://schemas.openxmlformats.org/officeDocument/2006/relationships/image" Target="../media/image131.png"/><Relationship Id="rId10" Type="http://schemas.openxmlformats.org/officeDocument/2006/relationships/image" Target="../media/image99.svg"/><Relationship Id="rId4" Type="http://schemas.openxmlformats.org/officeDocument/2006/relationships/image" Target="../media/image221.png"/><Relationship Id="rId9" Type="http://schemas.openxmlformats.org/officeDocument/2006/relationships/image" Target="../media/image98.png"/><Relationship Id="rId14" Type="http://schemas.openxmlformats.org/officeDocument/2006/relationships/image" Target="../media/image199.png"/></Relationships>
</file>

<file path=ppt/slides/_rels/slide23.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230.png"/><Relationship Id="rId18" Type="http://schemas.openxmlformats.org/officeDocument/2006/relationships/image" Target="../media/image109.png"/><Relationship Id="rId26" Type="http://schemas.openxmlformats.org/officeDocument/2006/relationships/image" Target="../media/image132.svg"/><Relationship Id="rId3" Type="http://schemas.openxmlformats.org/officeDocument/2006/relationships/image" Target="../media/image225.png"/><Relationship Id="rId21" Type="http://schemas.openxmlformats.org/officeDocument/2006/relationships/image" Target="../media/image233.svg"/><Relationship Id="rId7" Type="http://schemas.openxmlformats.org/officeDocument/2006/relationships/image" Target="../media/image98.png"/><Relationship Id="rId12" Type="http://schemas.openxmlformats.org/officeDocument/2006/relationships/image" Target="../media/image229.svg"/><Relationship Id="rId17" Type="http://schemas.openxmlformats.org/officeDocument/2006/relationships/image" Target="../media/image85.emf"/><Relationship Id="rId25" Type="http://schemas.openxmlformats.org/officeDocument/2006/relationships/image" Target="../media/image131.png"/><Relationship Id="rId2" Type="http://schemas.openxmlformats.org/officeDocument/2006/relationships/notesSlide" Target="../notesSlides/notesSlide23.xml"/><Relationship Id="rId16" Type="http://schemas.openxmlformats.org/officeDocument/2006/relationships/image" Target="../media/image87.svg"/><Relationship Id="rId20" Type="http://schemas.openxmlformats.org/officeDocument/2006/relationships/image" Target="../media/image232.png"/><Relationship Id="rId29" Type="http://schemas.openxmlformats.org/officeDocument/2006/relationships/image" Target="../media/image237.png"/><Relationship Id="rId1" Type="http://schemas.openxmlformats.org/officeDocument/2006/relationships/slideLayout" Target="../slideLayouts/slideLayout26.xml"/><Relationship Id="rId6" Type="http://schemas.openxmlformats.org/officeDocument/2006/relationships/image" Target="../media/image94.svg"/><Relationship Id="rId11" Type="http://schemas.openxmlformats.org/officeDocument/2006/relationships/image" Target="../media/image228.png"/><Relationship Id="rId24" Type="http://schemas.openxmlformats.org/officeDocument/2006/relationships/image" Target="../media/image201.svg"/><Relationship Id="rId5" Type="http://schemas.openxmlformats.org/officeDocument/2006/relationships/image" Target="../media/image93.png"/><Relationship Id="rId15" Type="http://schemas.openxmlformats.org/officeDocument/2006/relationships/image" Target="../media/image86.png"/><Relationship Id="rId23" Type="http://schemas.openxmlformats.org/officeDocument/2006/relationships/image" Target="../media/image200.png"/><Relationship Id="rId28" Type="http://schemas.openxmlformats.org/officeDocument/2006/relationships/image" Target="../media/image236.png"/><Relationship Id="rId10" Type="http://schemas.openxmlformats.org/officeDocument/2006/relationships/image" Target="../media/image227.svg"/><Relationship Id="rId19" Type="http://schemas.openxmlformats.org/officeDocument/2006/relationships/image" Target="../media/image110.svg"/><Relationship Id="rId4" Type="http://schemas.openxmlformats.org/officeDocument/2006/relationships/image" Target="../media/image171.png"/><Relationship Id="rId9" Type="http://schemas.openxmlformats.org/officeDocument/2006/relationships/image" Target="../media/image226.png"/><Relationship Id="rId14" Type="http://schemas.openxmlformats.org/officeDocument/2006/relationships/image" Target="../media/image231.svg"/><Relationship Id="rId22" Type="http://schemas.openxmlformats.org/officeDocument/2006/relationships/image" Target="../media/image234.png"/><Relationship Id="rId27" Type="http://schemas.openxmlformats.org/officeDocument/2006/relationships/image" Target="../media/image235.png"/></Relationships>
</file>

<file path=ppt/slides/_rels/slide24.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99.svg"/><Relationship Id="rId3" Type="http://schemas.openxmlformats.org/officeDocument/2006/relationships/image" Target="../media/image196.png"/><Relationship Id="rId7" Type="http://schemas.openxmlformats.org/officeDocument/2006/relationships/image" Target="../media/image241.png"/><Relationship Id="rId12" Type="http://schemas.openxmlformats.org/officeDocument/2006/relationships/image" Target="../media/image98.png"/><Relationship Id="rId2" Type="http://schemas.openxmlformats.org/officeDocument/2006/relationships/notesSlide" Target="../notesSlides/notesSlide24.xml"/><Relationship Id="rId16" Type="http://schemas.openxmlformats.org/officeDocument/2006/relationships/image" Target="../media/image246.png"/><Relationship Id="rId1" Type="http://schemas.openxmlformats.org/officeDocument/2006/relationships/slideLayout" Target="../slideLayouts/slideLayout26.xml"/><Relationship Id="rId6" Type="http://schemas.openxmlformats.org/officeDocument/2006/relationships/image" Target="../media/image240.png"/><Relationship Id="rId11" Type="http://schemas.openxmlformats.org/officeDocument/2006/relationships/image" Target="../media/image245.svg"/><Relationship Id="rId5" Type="http://schemas.openxmlformats.org/officeDocument/2006/relationships/image" Target="../media/image239.jpeg"/><Relationship Id="rId15" Type="http://schemas.openxmlformats.org/officeDocument/2006/relationships/image" Target="../media/image201.sv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svg"/><Relationship Id="rId14" Type="http://schemas.openxmlformats.org/officeDocument/2006/relationships/image" Target="../media/image200.png"/></Relationships>
</file>

<file path=ppt/slides/_rels/slide25.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47.png"/><Relationship Id="rId7" Type="http://schemas.openxmlformats.org/officeDocument/2006/relationships/image" Target="../media/image208.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201.svg"/><Relationship Id="rId4" Type="http://schemas.openxmlformats.org/officeDocument/2006/relationships/image" Target="../media/image248.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251.jpeg"/><Relationship Id="rId5" Type="http://schemas.microsoft.com/office/2007/relationships/hdphoto" Target="../media/hdphoto6.wdp"/><Relationship Id="rId4" Type="http://schemas.openxmlformats.org/officeDocument/2006/relationships/image" Target="../media/image250.png"/></Relationships>
</file>

<file path=ppt/slides/_rels/slide27.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254.jpeg"/><Relationship Id="rId4" Type="http://schemas.openxmlformats.org/officeDocument/2006/relationships/image" Target="../media/image253.jpeg"/></Relationships>
</file>

<file path=ppt/slides/_rels/slide28.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28.xml"/><Relationship Id="rId1" Type="http://schemas.openxmlformats.org/officeDocument/2006/relationships/slideLayout" Target="../slideLayouts/slideLayout45.xml"/><Relationship Id="rId5" Type="http://schemas.openxmlformats.org/officeDocument/2006/relationships/image" Target="../media/image257.jpeg"/><Relationship Id="rId4" Type="http://schemas.openxmlformats.org/officeDocument/2006/relationships/image" Target="../media/image256.jpe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58.png"/></Relationships>
</file>

<file path=ppt/slides/_rels/slide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67.sv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jpeg"/><Relationship Id="rId12"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5.jpeg"/><Relationship Id="rId7" Type="http://schemas.openxmlformats.org/officeDocument/2006/relationships/hyperlink" Target="https://customers.microsoft.com/en-us/story/siemens-healthineers-health-provider-azure"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79.png"/><Relationship Id="rId4" Type="http://schemas.openxmlformats.org/officeDocument/2006/relationships/hyperlink" Target="https://customers.microsoft.com/en-us/story/asos-retail-and-consumer-goods-azure" TargetMode="External"/><Relationship Id="rId9"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80.png"/><Relationship Id="rId4" Type="http://schemas.openxmlformats.org/officeDocument/2006/relationships/hyperlink" Target="https://customers.microsoft.com/en-us/story/siemens-healthineers-health-provider-az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80.png"/><Relationship Id="rId4" Type="http://schemas.openxmlformats.org/officeDocument/2006/relationships/hyperlink" Target="https://customers.microsoft.com/en-us/story/siemens-healthineers-health-provide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dy of water with a mountain in the background&#10;&#10;Description automatically generated">
            <a:extLst>
              <a:ext uri="{FF2B5EF4-FFF2-40B4-BE49-F238E27FC236}">
                <a16:creationId xmlns:a16="http://schemas.microsoft.com/office/drawing/2014/main" id="{2F044CB3-1D26-48D8-8A51-D2FCC1AABA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52506F42-89EB-40C6-B33D-0FB0AF28D6EC}"/>
              </a:ext>
            </a:extLst>
          </p:cNvPr>
          <p:cNvSpPr/>
          <p:nvPr/>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a:xfrm>
            <a:off x="437271" y="2623157"/>
            <a:ext cx="9630389" cy="1793104"/>
          </a:xfrm>
        </p:spPr>
        <p:txBody>
          <a:bodyPr/>
          <a:lstStyle/>
          <a:p>
            <a:r>
              <a:rPr lang="en-US" sz="5400" dirty="0">
                <a:solidFill>
                  <a:schemeClr val="bg1"/>
                </a:solidFill>
                <a:latin typeface="Segoe UI Light" panose="020B0502040204020203" pitchFamily="34" charset="0"/>
                <a:cs typeface="Segoe UI Light" panose="020B0502040204020203" pitchFamily="34" charset="0"/>
              </a:rPr>
              <a:t>Jornada Cloud-Native</a:t>
            </a:r>
          </a:p>
        </p:txBody>
      </p:sp>
      <p:sp>
        <p:nvSpPr>
          <p:cNvPr id="3" name="Text Placeholder 2">
            <a:extLst>
              <a:ext uri="{FF2B5EF4-FFF2-40B4-BE49-F238E27FC236}">
                <a16:creationId xmlns:a16="http://schemas.microsoft.com/office/drawing/2014/main" id="{E2CD6E02-87B6-41F8-8C91-819B3242725A}"/>
              </a:ext>
            </a:extLst>
          </p:cNvPr>
          <p:cNvSpPr>
            <a:spLocks noGrp="1"/>
          </p:cNvSpPr>
          <p:nvPr>
            <p:ph type="body" sz="quarter" idx="15"/>
          </p:nvPr>
        </p:nvSpPr>
        <p:spPr>
          <a:xfrm>
            <a:off x="464841" y="4719422"/>
            <a:ext cx="9602819" cy="1723549"/>
          </a:xfrm>
        </p:spPr>
        <p:txBody>
          <a:bodyPr/>
          <a:lstStyle/>
          <a:p>
            <a:r>
              <a:rPr lang="en-US" sz="2000" dirty="0">
                <a:solidFill>
                  <a:schemeClr val="bg1"/>
                </a:solidFill>
              </a:rPr>
              <a:t>Jaqueline Ramos | Cloud Solution Architect</a:t>
            </a:r>
          </a:p>
          <a:p>
            <a:r>
              <a:rPr lang="en-US" sz="2000" dirty="0">
                <a:solidFill>
                  <a:schemeClr val="bg1"/>
                </a:solidFill>
              </a:rPr>
              <a:t>Paulo Baima | Cloud Solution Architect</a:t>
            </a:r>
          </a:p>
          <a:p>
            <a:r>
              <a:rPr lang="en-US" sz="2000" dirty="0">
                <a:solidFill>
                  <a:schemeClr val="bg1"/>
                </a:solidFill>
              </a:rPr>
              <a:t>LATAM App Dev</a:t>
            </a:r>
          </a:p>
          <a:p>
            <a:endParaRPr lang="en-US" sz="2000" dirty="0">
              <a:solidFill>
                <a:schemeClr val="bg1"/>
              </a:solidFill>
            </a:endParaRPr>
          </a:p>
          <a:p>
            <a:r>
              <a:rPr lang="en-US" sz="2000" dirty="0">
                <a:solidFill>
                  <a:schemeClr val="bg1"/>
                </a:solidFill>
              </a:rPr>
              <a:t>One Commercial Partner</a:t>
            </a:r>
          </a:p>
        </p:txBody>
      </p:sp>
      <p:sp>
        <p:nvSpPr>
          <p:cNvPr id="9" name="Freeform: Shape 8">
            <a:extLst>
              <a:ext uri="{FF2B5EF4-FFF2-40B4-BE49-F238E27FC236}">
                <a16:creationId xmlns:a16="http://schemas.microsoft.com/office/drawing/2014/main" id="{303AE409-6E33-4B24-A1F1-8ED3C9801CC1}"/>
              </a:ext>
            </a:extLst>
          </p:cNvPr>
          <p:cNvSpPr/>
          <p:nvPr/>
        </p:nvSpPr>
        <p:spPr bwMode="auto">
          <a:xfrm rot="10800000">
            <a:off x="4176632" y="4234843"/>
            <a:ext cx="3082249" cy="244028"/>
          </a:xfrm>
          <a:custGeom>
            <a:avLst/>
            <a:gdLst>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cubicBezTo>
                  <a:pt x="1297173" y="260344"/>
                  <a:pt x="2489996" y="163265"/>
                  <a:pt x="3082249" y="0"/>
                </a:cubicBezTo>
              </a:path>
            </a:pathLst>
          </a:custGeom>
          <a:noFill/>
          <a:ln w="57150" cap="rnd">
            <a:solidFill>
              <a:srgbClr val="50E6FF"/>
            </a:solidFill>
            <a:headEnd type="none" w="med" len="med"/>
            <a:tailEnd type="none" w="med" len="med"/>
            <a:extLst>
              <a:ext uri="{C807C97D-BFC1-408E-A445-0C87EB9F89A2}">
                <ask:lineSketchStyleProps xmlns:ask="http://schemas.microsoft.com/office/drawing/2018/sketchyshapes" sd="1219033472">
                  <a:custGeom>
                    <a:avLst/>
                    <a:gdLst>
                      <a:gd name="connsiteX0" fmla="*/ 0 w 3082249"/>
                      <a:gd name="connsiteY0" fmla="*/ 244028 h 244028"/>
                      <a:gd name="connsiteX1" fmla="*/ 3082249 w 3082249"/>
                      <a:gd name="connsiteY1" fmla="*/ 0 h 244028"/>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lnTo>
                          <a:pt x="3082249" y="0"/>
                        </a:lnTo>
                      </a:path>
                    </a:pathLst>
                  </a:cu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7EF6CF1-1706-4B1D-AF45-DADA1ACEBA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682" y="240270"/>
            <a:ext cx="2002500" cy="544000"/>
          </a:xfrm>
          <a:prstGeom prst="rect">
            <a:avLst/>
          </a:prstGeom>
        </p:spPr>
      </p:pic>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k="http://schemas.microsoft.com/office/drawing/2018/sketchyshapes"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C2B90239-F7A9-472A-982A-3D2C798E1CEF}"/>
              </a:ext>
            </a:extLst>
          </p:cNvPr>
          <p:cNvGrpSpPr/>
          <p:nvPr/>
        </p:nvGrpSpPr>
        <p:grpSpPr>
          <a:xfrm>
            <a:off x="2160904" y="1002007"/>
            <a:ext cx="7870193" cy="4853986"/>
            <a:chOff x="2160904" y="1269299"/>
            <a:chExt cx="7870193" cy="4853986"/>
          </a:xfrm>
        </p:grpSpPr>
        <p:grpSp>
          <p:nvGrpSpPr>
            <p:cNvPr id="2" name="Group 1">
              <a:extLst>
                <a:ext uri="{FF2B5EF4-FFF2-40B4-BE49-F238E27FC236}">
                  <a16:creationId xmlns:a16="http://schemas.microsoft.com/office/drawing/2014/main" id="{4FC6013E-D986-452A-8F81-1FF31CFD0E2C}"/>
                </a:ext>
              </a:extLst>
            </p:cNvPr>
            <p:cNvGrpSpPr/>
            <p:nvPr/>
          </p:nvGrpSpPr>
          <p:grpSpPr>
            <a:xfrm>
              <a:off x="6849312" y="2831831"/>
              <a:ext cx="947590" cy="961273"/>
              <a:chOff x="6849312" y="2831831"/>
              <a:chExt cx="947590" cy="961273"/>
            </a:xfrm>
          </p:grpSpPr>
          <p:sp>
            <p:nvSpPr>
              <p:cNvPr id="237" name="Freeform 172">
                <a:extLst>
                  <a:ext uri="{FF2B5EF4-FFF2-40B4-BE49-F238E27FC236}">
                    <a16:creationId xmlns:a16="http://schemas.microsoft.com/office/drawing/2014/main" id="{6BE580F4-40E9-4DF9-B237-82279B2F055D}"/>
                  </a:ext>
                </a:extLst>
              </p:cNvPr>
              <p:cNvSpPr>
                <a:spLocks noEditPoints="1"/>
              </p:cNvSpPr>
              <p:nvPr/>
            </p:nvSpPr>
            <p:spPr bwMode="auto">
              <a:xfrm>
                <a:off x="6993412" y="3355754"/>
                <a:ext cx="418208" cy="43735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8" name="Freeform 172">
                <a:extLst>
                  <a:ext uri="{FF2B5EF4-FFF2-40B4-BE49-F238E27FC236}">
                    <a16:creationId xmlns:a16="http://schemas.microsoft.com/office/drawing/2014/main" id="{2AB761DD-5EB9-4B31-9897-E5F07FB28BBB}"/>
                  </a:ext>
                </a:extLst>
              </p:cNvPr>
              <p:cNvSpPr>
                <a:spLocks noEditPoints="1"/>
              </p:cNvSpPr>
              <p:nvPr/>
            </p:nvSpPr>
            <p:spPr bwMode="auto">
              <a:xfrm rot="21093905">
                <a:off x="7468437" y="3444495"/>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9" name="Freeform 172" descr="Channels, Microservices, Azure Services">
                <a:extLst>
                  <a:ext uri="{FF2B5EF4-FFF2-40B4-BE49-F238E27FC236}">
                    <a16:creationId xmlns:a16="http://schemas.microsoft.com/office/drawing/2014/main" id="{1A7DB20D-7F49-419F-B36F-A2C4B2D003B5}"/>
                  </a:ext>
                </a:extLst>
              </p:cNvPr>
              <p:cNvSpPr>
                <a:spLocks noEditPoints="1"/>
              </p:cNvSpPr>
              <p:nvPr/>
            </p:nvSpPr>
            <p:spPr bwMode="auto">
              <a:xfrm>
                <a:off x="7212593" y="2831831"/>
                <a:ext cx="584309" cy="58430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1" name="Freeform 172">
                <a:extLst>
                  <a:ext uri="{FF2B5EF4-FFF2-40B4-BE49-F238E27FC236}">
                    <a16:creationId xmlns:a16="http://schemas.microsoft.com/office/drawing/2014/main" id="{88A63B55-1623-4631-B2BE-81587216D68B}"/>
                  </a:ext>
                </a:extLst>
              </p:cNvPr>
              <p:cNvSpPr>
                <a:spLocks noEditPoints="1"/>
              </p:cNvSpPr>
              <p:nvPr/>
            </p:nvSpPr>
            <p:spPr bwMode="auto">
              <a:xfrm rot="20514567">
                <a:off x="6849312" y="3034921"/>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58" name="Group 2057">
              <a:extLst>
                <a:ext uri="{FF2B5EF4-FFF2-40B4-BE49-F238E27FC236}">
                  <a16:creationId xmlns:a16="http://schemas.microsoft.com/office/drawing/2014/main" id="{921B9137-B90E-4C1B-B3C7-F86EA51924CD}"/>
                </a:ext>
              </a:extLst>
            </p:cNvPr>
            <p:cNvGrpSpPr/>
            <p:nvPr/>
          </p:nvGrpSpPr>
          <p:grpSpPr>
            <a:xfrm>
              <a:off x="2160904" y="1269299"/>
              <a:ext cx="7870193" cy="4853986"/>
              <a:chOff x="2160904" y="1269299"/>
              <a:chExt cx="7870193" cy="4853986"/>
            </a:xfrm>
          </p:grpSpPr>
          <p:cxnSp>
            <p:nvCxnSpPr>
              <p:cNvPr id="106" name="Straight Arrow Connector 105">
                <a:extLst>
                  <a:ext uri="{FF2B5EF4-FFF2-40B4-BE49-F238E27FC236}">
                    <a16:creationId xmlns:a16="http://schemas.microsoft.com/office/drawing/2014/main" id="{D00CF28A-86EF-4E92-9F96-5E6A52944833}"/>
                  </a:ext>
                </a:extLst>
              </p:cNvPr>
              <p:cNvCxnSpPr>
                <a:cxnSpLocks/>
              </p:cNvCxnSpPr>
              <p:nvPr/>
            </p:nvCxnSpPr>
            <p:spPr>
              <a:xfrm>
                <a:off x="2935380" y="2191274"/>
                <a:ext cx="765478" cy="0"/>
              </a:xfrm>
              <a:prstGeom prst="straightConnector1">
                <a:avLst/>
              </a:prstGeom>
              <a:noFill/>
              <a:ln w="12700" cap="flat" cmpd="sng" algn="ctr">
                <a:solidFill>
                  <a:schemeClr val="bg1"/>
                </a:solidFill>
                <a:prstDash val="solid"/>
                <a:headEnd type="none" w="lg" len="med"/>
                <a:tailEnd type="none" w="lg" len="sm"/>
              </a:ln>
              <a:effectLst/>
            </p:spPr>
          </p:cxnSp>
          <p:grpSp>
            <p:nvGrpSpPr>
              <p:cNvPr id="225" name="Group 224">
                <a:extLst>
                  <a:ext uri="{FF2B5EF4-FFF2-40B4-BE49-F238E27FC236}">
                    <a16:creationId xmlns:a16="http://schemas.microsoft.com/office/drawing/2014/main" id="{8A4649A6-ED84-4E67-9F05-3770CF77B06A}"/>
                  </a:ext>
                </a:extLst>
              </p:cNvPr>
              <p:cNvGrpSpPr/>
              <p:nvPr/>
            </p:nvGrpSpPr>
            <p:grpSpPr>
              <a:xfrm>
                <a:off x="3561656" y="1269299"/>
                <a:ext cx="913678" cy="1099826"/>
                <a:chOff x="2939385" y="1576735"/>
                <a:chExt cx="913678" cy="1099826"/>
              </a:xfrm>
            </p:grpSpPr>
            <p:pic>
              <p:nvPicPr>
                <p:cNvPr id="86" name="Load Balancer 1" descr="Load Balancer">
                  <a:extLst>
                    <a:ext uri="{FF2B5EF4-FFF2-40B4-BE49-F238E27FC236}">
                      <a16:creationId xmlns:a16="http://schemas.microsoft.com/office/drawing/2014/main" id="{3E79E3C5-4925-4300-BD6E-D529D40C7E0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7449" y="2130149"/>
                  <a:ext cx="457550" cy="457550"/>
                </a:xfrm>
                <a:prstGeom prst="rect">
                  <a:avLst/>
                </a:prstGeom>
              </p:spPr>
            </p:pic>
            <p:sp>
              <p:nvSpPr>
                <p:cNvPr id="131" name="Title 1">
                  <a:extLst>
                    <a:ext uri="{FF2B5EF4-FFF2-40B4-BE49-F238E27FC236}">
                      <a16:creationId xmlns:a16="http://schemas.microsoft.com/office/drawing/2014/main" id="{9A2590A9-9952-41CE-8F2A-C7363D7EB8E5}"/>
                    </a:ext>
                  </a:extLst>
                </p:cNvPr>
                <p:cNvSpPr txBox="1">
                  <a:spLocks/>
                </p:cNvSpPr>
                <p:nvPr/>
              </p:nvSpPr>
              <p:spPr>
                <a:xfrm>
                  <a:off x="2939385" y="157673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Balanceador de carga</a:t>
                  </a:r>
                </a:p>
              </p:txBody>
            </p:sp>
            <p:sp>
              <p:nvSpPr>
                <p:cNvPr id="134" name="Rectangle: Rounded Corners 133">
                  <a:extLst>
                    <a:ext uri="{FF2B5EF4-FFF2-40B4-BE49-F238E27FC236}">
                      <a16:creationId xmlns:a16="http://schemas.microsoft.com/office/drawing/2014/main" id="{42C652A4-E145-43B8-8A0A-69F2C14EA903}"/>
                    </a:ext>
                  </a:extLst>
                </p:cNvPr>
                <p:cNvSpPr/>
                <p:nvPr/>
              </p:nvSpPr>
              <p:spPr bwMode="auto">
                <a:xfrm>
                  <a:off x="3078587" y="204128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Title 1">
                <a:extLst>
                  <a:ext uri="{FF2B5EF4-FFF2-40B4-BE49-F238E27FC236}">
                    <a16:creationId xmlns:a16="http://schemas.microsoft.com/office/drawing/2014/main" id="{3D3EBE7B-3BBD-44D8-94FB-AD327BBFB8BF}"/>
                  </a:ext>
                </a:extLst>
              </p:cNvPr>
              <p:cNvSpPr txBox="1">
                <a:spLocks/>
              </p:cNvSpPr>
              <p:nvPr/>
            </p:nvSpPr>
            <p:spPr>
              <a:xfrm>
                <a:off x="3033876"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Empurrar</a:t>
                </a:r>
              </a:p>
            </p:txBody>
          </p:sp>
          <p:grpSp>
            <p:nvGrpSpPr>
              <p:cNvPr id="6" name="Group 5">
                <a:extLst>
                  <a:ext uri="{FF2B5EF4-FFF2-40B4-BE49-F238E27FC236}">
                    <a16:creationId xmlns:a16="http://schemas.microsoft.com/office/drawing/2014/main" id="{CBD2C0FB-84C0-4D1B-AF8E-8C5345C573F7}"/>
                  </a:ext>
                </a:extLst>
              </p:cNvPr>
              <p:cNvGrpSpPr/>
              <p:nvPr/>
            </p:nvGrpSpPr>
            <p:grpSpPr>
              <a:xfrm>
                <a:off x="2160904" y="3774260"/>
                <a:ext cx="913678" cy="1069047"/>
                <a:chOff x="975414" y="3181872"/>
                <a:chExt cx="913678" cy="1069047"/>
              </a:xfrm>
            </p:grpSpPr>
            <p:pic>
              <p:nvPicPr>
                <p:cNvPr id="78" name="Azure DevOps 1" descr="Azure DevOps">
                  <a:extLst>
                    <a:ext uri="{FF2B5EF4-FFF2-40B4-BE49-F238E27FC236}">
                      <a16:creationId xmlns:a16="http://schemas.microsoft.com/office/drawing/2014/main" id="{6C09AC19-4139-429A-A6CA-F6BEFC165E27}"/>
                    </a:ext>
                  </a:extLst>
                </p:cNvPr>
                <p:cNvPicPr>
                  <a:picLocks noChangeAspect="1"/>
                </p:cNvPicPr>
                <p:nvPr/>
              </p:nvPicPr>
              <p:blipFill>
                <a:blip r:embed="rId5"/>
                <a:stretch>
                  <a:fillRect/>
                </a:stretch>
              </p:blipFill>
              <p:spPr>
                <a:xfrm>
                  <a:off x="1217369" y="3718324"/>
                  <a:ext cx="429768" cy="429916"/>
                </a:xfrm>
                <a:prstGeom prst="rect">
                  <a:avLst/>
                </a:prstGeom>
              </p:spPr>
            </p:pic>
            <p:sp>
              <p:nvSpPr>
                <p:cNvPr id="137" name="Title 1">
                  <a:extLst>
                    <a:ext uri="{FF2B5EF4-FFF2-40B4-BE49-F238E27FC236}">
                      <a16:creationId xmlns:a16="http://schemas.microsoft.com/office/drawing/2014/main" id="{A45F5B73-6BD6-47F0-A8F1-D89B49FECB4B}"/>
                    </a:ext>
                  </a:extLst>
                </p:cNvPr>
                <p:cNvSpPr txBox="1">
                  <a:spLocks/>
                </p:cNvSpPr>
                <p:nvPr/>
              </p:nvSpPr>
              <p:spPr>
                <a:xfrm>
                  <a:off x="975414" y="3181872"/>
                  <a:ext cx="913678" cy="33855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Pipelines</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CI/CD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46" name="Rectangle: Rounded Corners 145">
                  <a:extLst>
                    <a:ext uri="{FF2B5EF4-FFF2-40B4-BE49-F238E27FC236}">
                      <a16:creationId xmlns:a16="http://schemas.microsoft.com/office/drawing/2014/main" id="{3EA33370-C7AA-45DF-A32C-EAF424E9D992}"/>
                    </a:ext>
                  </a:extLst>
                </p:cNvPr>
                <p:cNvSpPr/>
                <p:nvPr/>
              </p:nvSpPr>
              <p:spPr bwMode="auto">
                <a:xfrm>
                  <a:off x="1114616" y="3615645"/>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E99E1B4F-DD5B-4FA2-97EE-0496EDDCE581}"/>
                  </a:ext>
                </a:extLst>
              </p:cNvPr>
              <p:cNvGrpSpPr/>
              <p:nvPr/>
            </p:nvGrpSpPr>
            <p:grpSpPr>
              <a:xfrm>
                <a:off x="3561656" y="3743482"/>
                <a:ext cx="913678" cy="1099825"/>
                <a:chOff x="840243" y="3494325"/>
                <a:chExt cx="913678" cy="1099825"/>
              </a:xfrm>
            </p:grpSpPr>
            <p:sp>
              <p:nvSpPr>
                <p:cNvPr id="153" name="Title 1">
                  <a:extLst>
                    <a:ext uri="{FF2B5EF4-FFF2-40B4-BE49-F238E27FC236}">
                      <a16:creationId xmlns:a16="http://schemas.microsoft.com/office/drawing/2014/main" id="{352BD14E-55A6-41BD-83E5-0D60F700C42C}"/>
                    </a:ext>
                  </a:extLst>
                </p:cNvPr>
                <p:cNvSpPr txBox="1">
                  <a:spLocks/>
                </p:cNvSpPr>
                <p:nvPr/>
              </p:nvSpPr>
              <p:spPr>
                <a:xfrm>
                  <a:off x="840243" y="349432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Registro de contêineres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54" name="Rectangle: Rounded Corners 153">
                  <a:extLst>
                    <a:ext uri="{FF2B5EF4-FFF2-40B4-BE49-F238E27FC236}">
                      <a16:creationId xmlns:a16="http://schemas.microsoft.com/office/drawing/2014/main" id="{97C72DCF-3188-4ECA-AA6C-546E789D0D82}"/>
                    </a:ext>
                  </a:extLst>
                </p:cNvPr>
                <p:cNvSpPr/>
                <p:nvPr/>
              </p:nvSpPr>
              <p:spPr bwMode="auto">
                <a:xfrm>
                  <a:off x="979445" y="3958876"/>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a:extLst>
                    <a:ext uri="{FF2B5EF4-FFF2-40B4-BE49-F238E27FC236}">
                      <a16:creationId xmlns:a16="http://schemas.microsoft.com/office/drawing/2014/main" id="{6A75A836-845A-4DF2-846C-1EEBBA6B2E5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482" y="4047913"/>
                  <a:ext cx="457200" cy="457200"/>
                </a:xfrm>
                <a:prstGeom prst="rect">
                  <a:avLst/>
                </a:prstGeom>
              </p:spPr>
            </p:pic>
          </p:grpSp>
          <p:cxnSp>
            <p:nvCxnSpPr>
              <p:cNvPr id="163" name="Straight Arrow Connector 162">
                <a:extLst>
                  <a:ext uri="{FF2B5EF4-FFF2-40B4-BE49-F238E27FC236}">
                    <a16:creationId xmlns:a16="http://schemas.microsoft.com/office/drawing/2014/main" id="{9DCD0BDD-B2A1-4F69-B922-653F4F03488E}"/>
                  </a:ext>
                </a:extLst>
              </p:cNvPr>
              <p:cNvCxnSpPr>
                <a:cxnSpLocks/>
              </p:cNvCxnSpPr>
              <p:nvPr/>
            </p:nvCxnSpPr>
            <p:spPr>
              <a:xfrm>
                <a:off x="2935380" y="4525670"/>
                <a:ext cx="765478" cy="0"/>
              </a:xfrm>
              <a:prstGeom prst="straightConnector1">
                <a:avLst/>
              </a:prstGeom>
              <a:noFill/>
              <a:ln w="12700" cap="flat" cmpd="sng" algn="ctr">
                <a:solidFill>
                  <a:schemeClr val="bg1"/>
                </a:solidFill>
                <a:prstDash val="solid"/>
                <a:headEnd type="none" w="lg" len="med"/>
                <a:tailEnd type="arrow" w="lg" len="sm"/>
              </a:ln>
              <a:effectLst/>
            </p:spPr>
          </p:cxnSp>
          <p:cxnSp>
            <p:nvCxnSpPr>
              <p:cNvPr id="170" name="Straight Connector 169">
                <a:extLst>
                  <a:ext uri="{FF2B5EF4-FFF2-40B4-BE49-F238E27FC236}">
                    <a16:creationId xmlns:a16="http://schemas.microsoft.com/office/drawing/2014/main" id="{6B33B019-A7DE-413F-9DCB-5C76235E4794}"/>
                  </a:ext>
                </a:extLst>
              </p:cNvPr>
              <p:cNvCxnSpPr/>
              <p:nvPr/>
            </p:nvCxnSpPr>
            <p:spPr>
              <a:xfrm flipV="1">
                <a:off x="4336132" y="4519006"/>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AEEFD54E-D0C1-4749-A055-B3C3E91A6552}"/>
                  </a:ext>
                </a:extLst>
              </p:cNvPr>
              <p:cNvSpPr txBox="1">
                <a:spLocks/>
              </p:cNvSpPr>
              <p:nvPr/>
            </p:nvSpPr>
            <p:spPr>
              <a:xfrm>
                <a:off x="4435937"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Puxar</a:t>
                </a:r>
              </a:p>
            </p:txBody>
          </p:sp>
          <p:grpSp>
            <p:nvGrpSpPr>
              <p:cNvPr id="228" name="Group 227">
                <a:extLst>
                  <a:ext uri="{FF2B5EF4-FFF2-40B4-BE49-F238E27FC236}">
                    <a16:creationId xmlns:a16="http://schemas.microsoft.com/office/drawing/2014/main" id="{6125608C-36DB-4A49-8E86-EB947EAF895E}"/>
                  </a:ext>
                </a:extLst>
              </p:cNvPr>
              <p:cNvGrpSpPr/>
              <p:nvPr/>
            </p:nvGrpSpPr>
            <p:grpSpPr>
              <a:xfrm>
                <a:off x="3561656" y="2598724"/>
                <a:ext cx="1542572" cy="915159"/>
                <a:chOff x="2939385" y="2906160"/>
                <a:chExt cx="1542572" cy="915159"/>
              </a:xfrm>
            </p:grpSpPr>
            <p:grpSp>
              <p:nvGrpSpPr>
                <p:cNvPr id="223" name="Group 222">
                  <a:extLst>
                    <a:ext uri="{FF2B5EF4-FFF2-40B4-BE49-F238E27FC236}">
                      <a16:creationId xmlns:a16="http://schemas.microsoft.com/office/drawing/2014/main" id="{0D4B99A0-C14C-4725-95F4-309A04D2E2E8}"/>
                    </a:ext>
                  </a:extLst>
                </p:cNvPr>
                <p:cNvGrpSpPr/>
                <p:nvPr/>
              </p:nvGrpSpPr>
              <p:grpSpPr>
                <a:xfrm>
                  <a:off x="2939385" y="2906160"/>
                  <a:ext cx="913678" cy="915159"/>
                  <a:chOff x="2939385" y="2906160"/>
                  <a:chExt cx="913678" cy="915159"/>
                </a:xfrm>
              </p:grpSpPr>
              <p:pic>
                <p:nvPicPr>
                  <p:cNvPr id="88" name="Picture 87" descr="A close up of a sign&#10;&#10;Description automatically generated">
                    <a:extLst>
                      <a:ext uri="{FF2B5EF4-FFF2-40B4-BE49-F238E27FC236}">
                        <a16:creationId xmlns:a16="http://schemas.microsoft.com/office/drawing/2014/main" id="{6FA54288-0D1D-40EE-8007-F722F49F0A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67624" y="3265635"/>
                    <a:ext cx="457200" cy="476094"/>
                  </a:xfrm>
                  <a:prstGeom prst="rect">
                    <a:avLst/>
                  </a:prstGeom>
                </p:spPr>
              </p:pic>
              <p:sp>
                <p:nvSpPr>
                  <p:cNvPr id="159" name="Title 1">
                    <a:extLst>
                      <a:ext uri="{FF2B5EF4-FFF2-40B4-BE49-F238E27FC236}">
                        <a16:creationId xmlns:a16="http://schemas.microsoft.com/office/drawing/2014/main" id="{CEFCDFD3-AE3F-42B3-8150-DC2E4B8126F3}"/>
                      </a:ext>
                    </a:extLst>
                  </p:cNvPr>
                  <p:cNvSpPr txBox="1">
                    <a:spLocks/>
                  </p:cNvSpPr>
                  <p:nvPr/>
                </p:nvSpPr>
                <p:spPr>
                  <a:xfrm>
                    <a:off x="2939385" y="290616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Leme CNCF</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60" name="Rectangle: Rounded Corners 159">
                    <a:extLst>
                      <a:ext uri="{FF2B5EF4-FFF2-40B4-BE49-F238E27FC236}">
                        <a16:creationId xmlns:a16="http://schemas.microsoft.com/office/drawing/2014/main" id="{CA2E9F53-CD57-41F8-A63F-DED9D95D0024}"/>
                      </a:ext>
                    </a:extLst>
                  </p:cNvPr>
                  <p:cNvSpPr/>
                  <p:nvPr/>
                </p:nvSpPr>
                <p:spPr bwMode="auto">
                  <a:xfrm>
                    <a:off x="3078587" y="3186045"/>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2" name="Straight Connector 171">
                  <a:extLst>
                    <a:ext uri="{FF2B5EF4-FFF2-40B4-BE49-F238E27FC236}">
                      <a16:creationId xmlns:a16="http://schemas.microsoft.com/office/drawing/2014/main" id="{F4385211-EF38-49AB-B046-350DDA9BE037}"/>
                    </a:ext>
                  </a:extLst>
                </p:cNvPr>
                <p:cNvCxnSpPr>
                  <a:cxnSpLocks/>
                </p:cNvCxnSpPr>
                <p:nvPr/>
              </p:nvCxnSpPr>
              <p:spPr>
                <a:xfrm flipH="1" flipV="1">
                  <a:off x="3713861" y="3500350"/>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CFBB381B-FCEF-4AD1-A3FB-7122D8492423}"/>
                    </a:ext>
                  </a:extLst>
                </p:cNvPr>
                <p:cNvSpPr txBox="1">
                  <a:spLocks/>
                </p:cNvSpPr>
                <p:nvPr/>
              </p:nvSpPr>
              <p:spPr>
                <a:xfrm>
                  <a:off x="3813666" y="3104787"/>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Leme</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Atualização</a:t>
                  </a:r>
                </a:p>
              </p:txBody>
            </p:sp>
          </p:grpSp>
          <p:cxnSp>
            <p:nvCxnSpPr>
              <p:cNvPr id="196" name="Straight Arrow Connector 195">
                <a:extLst>
                  <a:ext uri="{FF2B5EF4-FFF2-40B4-BE49-F238E27FC236}">
                    <a16:creationId xmlns:a16="http://schemas.microsoft.com/office/drawing/2014/main" id="{1F7C769D-9428-48B1-918D-9CAA226AA751}"/>
                  </a:ext>
                </a:extLst>
              </p:cNvPr>
              <p:cNvCxnSpPr>
                <a:cxnSpLocks/>
                <a:endCxn id="177" idx="1"/>
              </p:cNvCxnSpPr>
              <p:nvPr/>
            </p:nvCxnSpPr>
            <p:spPr>
              <a:xfrm flipV="1">
                <a:off x="5711106" y="5802998"/>
                <a:ext cx="384473" cy="2650"/>
              </a:xfrm>
              <a:prstGeom prst="straightConnector1">
                <a:avLst/>
              </a:prstGeom>
              <a:noFill/>
              <a:ln w="12700" cap="flat" cmpd="sng" algn="ctr">
                <a:solidFill>
                  <a:schemeClr val="bg1"/>
                </a:solidFill>
                <a:prstDash val="solid"/>
                <a:headEnd type="none" w="lg" len="med"/>
                <a:tailEnd type="arrow" w="lg" len="sm"/>
              </a:ln>
              <a:effectLst/>
            </p:spPr>
          </p:cxnSp>
          <p:grpSp>
            <p:nvGrpSpPr>
              <p:cNvPr id="229" name="Group 228">
                <a:extLst>
                  <a:ext uri="{FF2B5EF4-FFF2-40B4-BE49-F238E27FC236}">
                    <a16:creationId xmlns:a16="http://schemas.microsoft.com/office/drawing/2014/main" id="{D72FBB41-0D08-49B9-B3DF-98821B54E7EE}"/>
                  </a:ext>
                </a:extLst>
              </p:cNvPr>
              <p:cNvGrpSpPr/>
              <p:nvPr/>
            </p:nvGrpSpPr>
            <p:grpSpPr>
              <a:xfrm>
                <a:off x="5956377" y="5019485"/>
                <a:ext cx="2648387" cy="1103800"/>
                <a:chOff x="5340682" y="5326921"/>
                <a:chExt cx="2648387" cy="1103800"/>
              </a:xfrm>
            </p:grpSpPr>
            <p:grpSp>
              <p:nvGrpSpPr>
                <p:cNvPr id="195" name="Group 194">
                  <a:extLst>
                    <a:ext uri="{FF2B5EF4-FFF2-40B4-BE49-F238E27FC236}">
                      <a16:creationId xmlns:a16="http://schemas.microsoft.com/office/drawing/2014/main" id="{0A8A06BB-3AAE-4991-8F4A-29BF9F788311}"/>
                    </a:ext>
                  </a:extLst>
                </p:cNvPr>
                <p:cNvGrpSpPr/>
                <p:nvPr/>
              </p:nvGrpSpPr>
              <p:grpSpPr>
                <a:xfrm>
                  <a:off x="5340682" y="5326921"/>
                  <a:ext cx="913678" cy="1101150"/>
                  <a:chOff x="4155938" y="5221085"/>
                  <a:chExt cx="913678" cy="1101150"/>
                </a:xfrm>
              </p:grpSpPr>
              <p:sp>
                <p:nvSpPr>
                  <p:cNvPr id="176" name="Title 1">
                    <a:extLst>
                      <a:ext uri="{FF2B5EF4-FFF2-40B4-BE49-F238E27FC236}">
                        <a16:creationId xmlns:a16="http://schemas.microsoft.com/office/drawing/2014/main" id="{20B5ED28-316E-4276-B649-9CE3F14A2E71}"/>
                      </a:ext>
                    </a:extLst>
                  </p:cNvPr>
                  <p:cNvSpPr txBox="1">
                    <a:spLocks/>
                  </p:cNvSpPr>
                  <p:nvPr/>
                </p:nvSpPr>
                <p:spPr>
                  <a:xfrm>
                    <a:off x="4155938" y="522108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Diretório Ativo</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77" name="Rectangle: Rounded Corners 176">
                    <a:extLst>
                      <a:ext uri="{FF2B5EF4-FFF2-40B4-BE49-F238E27FC236}">
                        <a16:creationId xmlns:a16="http://schemas.microsoft.com/office/drawing/2014/main" id="{D2208586-6EAF-41A8-B959-F8151B538681}"/>
                      </a:ext>
                    </a:extLst>
                  </p:cNvPr>
                  <p:cNvSpPr/>
                  <p:nvPr/>
                </p:nvSpPr>
                <p:spPr bwMode="auto">
                  <a:xfrm>
                    <a:off x="4295140"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Graphic 189">
                    <a:extLst>
                      <a:ext uri="{FF2B5EF4-FFF2-40B4-BE49-F238E27FC236}">
                        <a16:creationId xmlns:a16="http://schemas.microsoft.com/office/drawing/2014/main" id="{09574948-12DE-4718-B2DC-A0C5EF46E0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84177" y="5775998"/>
                    <a:ext cx="457200" cy="457200"/>
                  </a:xfrm>
                  <a:prstGeom prst="rect">
                    <a:avLst/>
                  </a:prstGeom>
                </p:spPr>
              </p:pic>
            </p:grpSp>
            <p:grpSp>
              <p:nvGrpSpPr>
                <p:cNvPr id="194" name="Group 193">
                  <a:extLst>
                    <a:ext uri="{FF2B5EF4-FFF2-40B4-BE49-F238E27FC236}">
                      <a16:creationId xmlns:a16="http://schemas.microsoft.com/office/drawing/2014/main" id="{290E6394-8B79-4AB0-98FA-3FE18589D3A3}"/>
                    </a:ext>
                  </a:extLst>
                </p:cNvPr>
                <p:cNvGrpSpPr/>
                <p:nvPr/>
              </p:nvGrpSpPr>
              <p:grpSpPr>
                <a:xfrm>
                  <a:off x="6208036" y="5516887"/>
                  <a:ext cx="913678" cy="913834"/>
                  <a:chOff x="5287676" y="5408401"/>
                  <a:chExt cx="913678" cy="913834"/>
                </a:xfrm>
              </p:grpSpPr>
              <p:sp>
                <p:nvSpPr>
                  <p:cNvPr id="184" name="Title 1">
                    <a:extLst>
                      <a:ext uri="{FF2B5EF4-FFF2-40B4-BE49-F238E27FC236}">
                        <a16:creationId xmlns:a16="http://schemas.microsoft.com/office/drawing/2014/main" id="{8077C87C-1D19-4267-BB20-8DC33B7CA6FB}"/>
                      </a:ext>
                    </a:extLst>
                  </p:cNvPr>
                  <p:cNvSpPr txBox="1">
                    <a:spLocks/>
                  </p:cNvSpPr>
                  <p:nvPr/>
                </p:nvSpPr>
                <p:spPr>
                  <a:xfrm>
                    <a:off x="5287676" y="540840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Monitor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85" name="Rectangle: Rounded Corners 184">
                    <a:extLst>
                      <a:ext uri="{FF2B5EF4-FFF2-40B4-BE49-F238E27FC236}">
                        <a16:creationId xmlns:a16="http://schemas.microsoft.com/office/drawing/2014/main" id="{9835AF0C-F9D3-429A-8351-C76746E83B2E}"/>
                      </a:ext>
                    </a:extLst>
                  </p:cNvPr>
                  <p:cNvSpPr/>
                  <p:nvPr/>
                </p:nvSpPr>
                <p:spPr bwMode="auto">
                  <a:xfrm>
                    <a:off x="5426878"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8" name="Graphic 187">
                    <a:extLst>
                      <a:ext uri="{FF2B5EF4-FFF2-40B4-BE49-F238E27FC236}">
                        <a16:creationId xmlns:a16="http://schemas.microsoft.com/office/drawing/2014/main" id="{B8262E49-D2CB-4409-83DA-C5C43CD773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5915" y="5775998"/>
                    <a:ext cx="457200" cy="457200"/>
                  </a:xfrm>
                  <a:prstGeom prst="rect">
                    <a:avLst/>
                  </a:prstGeom>
                </p:spPr>
              </p:pic>
            </p:grpSp>
            <p:grpSp>
              <p:nvGrpSpPr>
                <p:cNvPr id="193" name="Group 192">
                  <a:extLst>
                    <a:ext uri="{FF2B5EF4-FFF2-40B4-BE49-F238E27FC236}">
                      <a16:creationId xmlns:a16="http://schemas.microsoft.com/office/drawing/2014/main" id="{DA2D8E90-2C65-49AD-8804-057E38B3902A}"/>
                    </a:ext>
                  </a:extLst>
                </p:cNvPr>
                <p:cNvGrpSpPr/>
                <p:nvPr/>
              </p:nvGrpSpPr>
              <p:grpSpPr>
                <a:xfrm>
                  <a:off x="7075391" y="5515562"/>
                  <a:ext cx="913678" cy="915159"/>
                  <a:chOff x="6773243" y="5407076"/>
                  <a:chExt cx="913678" cy="915159"/>
                </a:xfrm>
              </p:grpSpPr>
              <p:sp>
                <p:nvSpPr>
                  <p:cNvPr id="180" name="Title 1">
                    <a:extLst>
                      <a:ext uri="{FF2B5EF4-FFF2-40B4-BE49-F238E27FC236}">
                        <a16:creationId xmlns:a16="http://schemas.microsoft.com/office/drawing/2014/main" id="{93350EE8-F96F-491D-AB53-3FA187722944}"/>
                      </a:ext>
                    </a:extLst>
                  </p:cNvPr>
                  <p:cNvSpPr txBox="1">
                    <a:spLocks/>
                  </p:cNvSpPr>
                  <p:nvPr/>
                </p:nvSpPr>
                <p:spPr>
                  <a:xfrm>
                    <a:off x="6773243" y="540707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Cofre de Chaves</a:t>
                    </a:r>
                  </a:p>
                </p:txBody>
              </p:sp>
              <p:sp>
                <p:nvSpPr>
                  <p:cNvPr id="181" name="Rectangle: Rounded Corners 180">
                    <a:extLst>
                      <a:ext uri="{FF2B5EF4-FFF2-40B4-BE49-F238E27FC236}">
                        <a16:creationId xmlns:a16="http://schemas.microsoft.com/office/drawing/2014/main" id="{A91D05AD-FD6D-422B-A384-A8D1F7D11425}"/>
                      </a:ext>
                    </a:extLst>
                  </p:cNvPr>
                  <p:cNvSpPr/>
                  <p:nvPr/>
                </p:nvSpPr>
                <p:spPr bwMode="auto">
                  <a:xfrm>
                    <a:off x="6912445"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Graphic 191">
                    <a:extLst>
                      <a:ext uri="{FF2B5EF4-FFF2-40B4-BE49-F238E27FC236}">
                        <a16:creationId xmlns:a16="http://schemas.microsoft.com/office/drawing/2014/main" id="{F931C8FB-DDAD-4B12-A3F4-F7611FCBE57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001482" y="5775998"/>
                    <a:ext cx="457200" cy="457200"/>
                  </a:xfrm>
                  <a:prstGeom prst="rect">
                    <a:avLst/>
                  </a:prstGeom>
                </p:spPr>
              </p:pic>
            </p:grpSp>
            <p:cxnSp>
              <p:nvCxnSpPr>
                <p:cNvPr id="199" name="Straight Arrow Connector 198">
                  <a:extLst>
                    <a:ext uri="{FF2B5EF4-FFF2-40B4-BE49-F238E27FC236}">
                      <a16:creationId xmlns:a16="http://schemas.microsoft.com/office/drawing/2014/main" id="{6EF94CEC-8599-426C-AF69-1D6D57A2F485}"/>
                    </a:ext>
                  </a:extLst>
                </p:cNvPr>
                <p:cNvCxnSpPr>
                  <a:cxnSpLocks/>
                  <a:stCxn id="177" idx="3"/>
                  <a:endCxn id="185" idx="1"/>
                </p:cNvCxnSpPr>
                <p:nvPr/>
              </p:nvCxnSpPr>
              <p:spPr>
                <a:xfrm>
                  <a:off x="6115158" y="6110434"/>
                  <a:ext cx="232080" cy="2650"/>
                </a:xfrm>
                <a:prstGeom prst="straightConnector1">
                  <a:avLst/>
                </a:prstGeom>
                <a:noFill/>
                <a:ln w="12700" cap="flat" cmpd="sng" algn="ctr">
                  <a:solidFill>
                    <a:schemeClr val="bg1"/>
                  </a:solidFill>
                  <a:prstDash val="solid"/>
                  <a:headEnd type="none" w="lg" len="med"/>
                  <a:tailEnd type="none" w="lg" len="sm"/>
                </a:ln>
                <a:effectLst/>
              </p:spPr>
            </p:cxnSp>
            <p:cxnSp>
              <p:nvCxnSpPr>
                <p:cNvPr id="202" name="Straight Arrow Connector 201">
                  <a:extLst>
                    <a:ext uri="{FF2B5EF4-FFF2-40B4-BE49-F238E27FC236}">
                      <a16:creationId xmlns:a16="http://schemas.microsoft.com/office/drawing/2014/main" id="{BB375E15-E03F-4D1B-A36A-C330595B179F}"/>
                    </a:ext>
                  </a:extLst>
                </p:cNvPr>
                <p:cNvCxnSpPr>
                  <a:cxnSpLocks/>
                  <a:stCxn id="185" idx="3"/>
                  <a:endCxn id="181" idx="1"/>
                </p:cNvCxnSpPr>
                <p:nvPr/>
              </p:nvCxnSpPr>
              <p:spPr>
                <a:xfrm>
                  <a:off x="6982512" y="6113084"/>
                  <a:ext cx="232081" cy="0"/>
                </a:xfrm>
                <a:prstGeom prst="straightConnector1">
                  <a:avLst/>
                </a:prstGeom>
                <a:noFill/>
                <a:ln w="12700" cap="flat" cmpd="sng" algn="ctr">
                  <a:solidFill>
                    <a:schemeClr val="bg1"/>
                  </a:solidFill>
                  <a:prstDash val="solid"/>
                  <a:headEnd type="none" w="lg" len="med"/>
                  <a:tailEnd type="none" w="lg" len="sm"/>
                </a:ln>
                <a:effectLst/>
              </p:spPr>
            </p:cxnSp>
          </p:grpSp>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108138" y="1733851"/>
                <a:ext cx="3353506" cy="3109456"/>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108138" y="1452928"/>
                <a:ext cx="2402617"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 Azure Kubernetes (AKS)</a:t>
                </a:r>
              </a:p>
            </p:txBody>
          </p:sp>
          <p:cxnSp>
            <p:nvCxnSpPr>
              <p:cNvPr id="216" name="Straight Connector 215">
                <a:extLst>
                  <a:ext uri="{FF2B5EF4-FFF2-40B4-BE49-F238E27FC236}">
                    <a16:creationId xmlns:a16="http://schemas.microsoft.com/office/drawing/2014/main" id="{28E5B6D0-11E5-4724-BFD6-483400889A37}"/>
                  </a:ext>
                </a:extLst>
              </p:cNvPr>
              <p:cNvCxnSpPr>
                <a:cxnSpLocks/>
              </p:cNvCxnSpPr>
              <p:nvPr/>
            </p:nvCxnSpPr>
            <p:spPr>
              <a:xfrm flipH="1">
                <a:off x="4340042" y="2191274"/>
                <a:ext cx="102120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CA6BDDD-540A-4EAE-954B-E7A32C7BD472}"/>
                  </a:ext>
                </a:extLst>
              </p:cNvPr>
              <p:cNvGrpSpPr/>
              <p:nvPr/>
            </p:nvGrpSpPr>
            <p:grpSpPr>
              <a:xfrm>
                <a:off x="5271514" y="2089343"/>
                <a:ext cx="913678" cy="1253714"/>
                <a:chOff x="4825169" y="1909202"/>
                <a:chExt cx="913678" cy="1253714"/>
              </a:xfrm>
            </p:grpSpPr>
            <p:sp>
              <p:nvSpPr>
                <p:cNvPr id="211" name="Title 1">
                  <a:extLst>
                    <a:ext uri="{FF2B5EF4-FFF2-40B4-BE49-F238E27FC236}">
                      <a16:creationId xmlns:a16="http://schemas.microsoft.com/office/drawing/2014/main" id="{BFD7B3B5-2D0A-4311-BAB4-1CC65E8BC747}"/>
                    </a:ext>
                  </a:extLst>
                </p:cNvPr>
                <p:cNvSpPr txBox="1">
                  <a:spLocks/>
                </p:cNvSpPr>
                <p:nvPr/>
              </p:nvSpPr>
              <p:spPr>
                <a:xfrm>
                  <a:off x="4825169" y="1909202"/>
                  <a:ext cx="913678" cy="523220"/>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Controlador NGINX</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Entrada front-in</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2" name="Rectangle: Rounded Corners 211">
                  <a:extLst>
                    <a:ext uri="{FF2B5EF4-FFF2-40B4-BE49-F238E27FC236}">
                      <a16:creationId xmlns:a16="http://schemas.microsoft.com/office/drawing/2014/main" id="{47F9381D-D2AA-492A-A18A-298644623549}"/>
                    </a:ext>
                  </a:extLst>
                </p:cNvPr>
                <p:cNvSpPr/>
                <p:nvPr/>
              </p:nvSpPr>
              <p:spPr bwMode="auto">
                <a:xfrm>
                  <a:off x="4964371" y="2527642"/>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Picture 2" descr="Image result for NGINX logo">
                  <a:extLst>
                    <a:ext uri="{FF2B5EF4-FFF2-40B4-BE49-F238E27FC236}">
                      <a16:creationId xmlns:a16="http://schemas.microsoft.com/office/drawing/2014/main" id="{0F907D51-8A32-497A-8D63-E67C3F60D45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23363" y="2586635"/>
                  <a:ext cx="517290" cy="517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a:extLst>
                  <a:ext uri="{FF2B5EF4-FFF2-40B4-BE49-F238E27FC236}">
                    <a16:creationId xmlns:a16="http://schemas.microsoft.com/office/drawing/2014/main" id="{F99C40A5-71A3-485C-B226-49682068DB3F}"/>
                  </a:ext>
                </a:extLst>
              </p:cNvPr>
              <p:cNvGrpSpPr/>
              <p:nvPr/>
            </p:nvGrpSpPr>
            <p:grpSpPr>
              <a:xfrm>
                <a:off x="5271514" y="3572655"/>
                <a:ext cx="913678" cy="915160"/>
                <a:chOff x="6169268" y="3524452"/>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69268" y="3524452"/>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Kubernetes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08470" y="380433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Image result for kubernetes logo png">
                  <a:extLst>
                    <a:ext uri="{FF2B5EF4-FFF2-40B4-BE49-F238E27FC236}">
                      <a16:creationId xmlns:a16="http://schemas.microsoft.com/office/drawing/2014/main" id="{1DFCEDC6-13D3-45ED-954E-94B7ADE33D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397507" y="3900053"/>
                  <a:ext cx="457200" cy="443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3" name="Straight Connector 232">
                <a:extLst>
                  <a:ext uri="{FF2B5EF4-FFF2-40B4-BE49-F238E27FC236}">
                    <a16:creationId xmlns:a16="http://schemas.microsoft.com/office/drawing/2014/main" id="{15273847-F1BC-43EE-803E-CF5C84ED0BD4}"/>
                  </a:ext>
                </a:extLst>
              </p:cNvPr>
              <p:cNvCxnSpPr>
                <a:stCxn id="220" idx="2"/>
              </p:cNvCxnSpPr>
              <p:nvPr/>
            </p:nvCxnSpPr>
            <p:spPr>
              <a:xfrm flipH="1">
                <a:off x="5711106" y="4487815"/>
                <a:ext cx="17247" cy="131135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4D8566-64A3-44EB-B193-F2BB04BEAD58}"/>
                  </a:ext>
                </a:extLst>
              </p:cNvPr>
              <p:cNvGrpSpPr/>
              <p:nvPr/>
            </p:nvGrpSpPr>
            <p:grpSpPr>
              <a:xfrm>
                <a:off x="2160904" y="1468080"/>
                <a:ext cx="913678" cy="901045"/>
                <a:chOff x="3128893" y="613300"/>
                <a:chExt cx="913678" cy="901045"/>
              </a:xfrm>
            </p:grpSpPr>
            <p:sp>
              <p:nvSpPr>
                <p:cNvPr id="91" name="Title 1">
                  <a:extLst>
                    <a:ext uri="{FF2B5EF4-FFF2-40B4-BE49-F238E27FC236}">
                      <a16:creationId xmlns:a16="http://schemas.microsoft.com/office/drawing/2014/main" id="{D7967EC1-9C6F-4750-86D4-1BD4AD9431E8}"/>
                    </a:ext>
                  </a:extLst>
                </p:cNvPr>
                <p:cNvSpPr txBox="1">
                  <a:spLocks/>
                </p:cNvSpPr>
                <p:nvPr/>
              </p:nvSpPr>
              <p:spPr>
                <a:xfrm>
                  <a:off x="3128893" y="61330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Cliente ap</a:t>
                  </a:r>
                  <a:r>
                    <a:rPr kumimoji="0" lang="en-US" sz="1200" b="0" i="0" u="none" strike="noStrike" kern="1200" cap="none" spc="0" normalizeH="0" baseline="0" noProof="0" err="1">
                      <a:ln w="3175">
                        <a:noFill/>
                      </a:ln>
                      <a:solidFill>
                        <a:srgbClr val="FFFFFF"/>
                      </a:solidFill>
                      <a:effectLst/>
                      <a:uLnTx/>
                      <a:uFillTx/>
                      <a:latin typeface="Segoe UI"/>
                      <a:ea typeface="+mn-ea"/>
                      <a:cs typeface="Segoe UI Semilight" panose="020B0402040204020203" pitchFamily="34" charset="0"/>
                    </a:rPr>
                    <a:t>Ps</a:t>
                  </a:r>
                  <a:endPar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5405D3CB-2A90-4A0E-8ECA-CB31B52AAC8F}"/>
                    </a:ext>
                  </a:extLst>
                </p:cNvPr>
                <p:cNvGrpSpPr/>
                <p:nvPr/>
              </p:nvGrpSpPr>
              <p:grpSpPr>
                <a:xfrm>
                  <a:off x="3268095" y="879071"/>
                  <a:ext cx="635274" cy="635274"/>
                  <a:chOff x="3299052" y="879071"/>
                  <a:chExt cx="635274" cy="635274"/>
                </a:xfrm>
              </p:grpSpPr>
              <p:pic>
                <p:nvPicPr>
                  <p:cNvPr id="87" name="Browser" descr="Browser">
                    <a:extLst>
                      <a:ext uri="{FF2B5EF4-FFF2-40B4-BE49-F238E27FC236}">
                        <a16:creationId xmlns:a16="http://schemas.microsoft.com/office/drawing/2014/main" id="{01A1D653-2EFE-4EDF-8D81-73B7E5385BF9}"/>
                      </a:ext>
                    </a:extLst>
                  </p:cNvPr>
                  <p:cNvPicPr>
                    <a:picLocks noChangeAspect="1"/>
                  </p:cNvPicPr>
                  <p:nvPr/>
                </p:nvPicPr>
                <p:blipFill>
                  <a:blip r:embed="rId17"/>
                  <a:stretch>
                    <a:fillRect/>
                  </a:stretch>
                </p:blipFill>
                <p:spPr>
                  <a:xfrm>
                    <a:off x="3388089" y="999416"/>
                    <a:ext cx="457200" cy="394584"/>
                  </a:xfrm>
                  <a:prstGeom prst="rect">
                    <a:avLst/>
                  </a:prstGeom>
                </p:spPr>
              </p:pic>
              <p:sp>
                <p:nvSpPr>
                  <p:cNvPr id="129" name="Rectangle: Rounded Corners 128">
                    <a:extLst>
                      <a:ext uri="{FF2B5EF4-FFF2-40B4-BE49-F238E27FC236}">
                        <a16:creationId xmlns:a16="http://schemas.microsoft.com/office/drawing/2014/main" id="{C8DC9134-6DD0-425C-979B-423A46B4372B}"/>
                      </a:ext>
                    </a:extLst>
                  </p:cNvPr>
                  <p:cNvSpPr/>
                  <p:nvPr/>
                </p:nvSpPr>
                <p:spPr bwMode="auto">
                  <a:xfrm>
                    <a:off x="3299052" y="87907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35" name="Rectangle: Rounded Corners 234">
                <a:extLst>
                  <a:ext uri="{FF2B5EF4-FFF2-40B4-BE49-F238E27FC236}">
                    <a16:creationId xmlns:a16="http://schemas.microsoft.com/office/drawing/2014/main" id="{B3E1C928-E869-41CC-852E-D6847C3C79E7}"/>
                  </a:ext>
                </a:extLst>
              </p:cNvPr>
              <p:cNvSpPr/>
              <p:nvPr/>
            </p:nvSpPr>
            <p:spPr bwMode="auto">
              <a:xfrm>
                <a:off x="6394420" y="2141295"/>
                <a:ext cx="1857375" cy="2342344"/>
              </a:xfrm>
              <a:prstGeom prst="roundRect">
                <a:avLst>
                  <a:gd name="adj" fmla="val 1551"/>
                </a:avLst>
              </a:prstGeom>
              <a:noFill/>
              <a:ln w="12700"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itle 1">
                <a:extLst>
                  <a:ext uri="{FF2B5EF4-FFF2-40B4-BE49-F238E27FC236}">
                    <a16:creationId xmlns:a16="http://schemas.microsoft.com/office/drawing/2014/main" id="{D4281928-515A-4ACA-86F4-820827FF5CD2}"/>
                  </a:ext>
                </a:extLst>
              </p:cNvPr>
              <p:cNvSpPr txBox="1">
                <a:spLocks/>
              </p:cNvSpPr>
              <p:nvPr/>
            </p:nvSpPr>
            <p:spPr>
              <a:xfrm>
                <a:off x="6637307" y="2272078"/>
                <a:ext cx="137160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Microserviços</a:t>
                </a:r>
              </a:p>
            </p:txBody>
          </p:sp>
          <p:sp>
            <p:nvSpPr>
              <p:cNvPr id="245" name="Title 1">
                <a:extLst>
                  <a:ext uri="{FF2B5EF4-FFF2-40B4-BE49-F238E27FC236}">
                    <a16:creationId xmlns:a16="http://schemas.microsoft.com/office/drawing/2014/main" id="{8515C9AB-2173-4F41-8DB5-3CE4F956602D}"/>
                  </a:ext>
                </a:extLst>
              </p:cNvPr>
              <p:cNvSpPr txBox="1">
                <a:spLocks/>
              </p:cNvSpPr>
              <p:nvPr/>
            </p:nvSpPr>
            <p:spPr>
              <a:xfrm>
                <a:off x="8794313" y="1594587"/>
                <a:ext cx="657633"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Rede virtual</a:t>
                </a:r>
              </a:p>
            </p:txBody>
          </p:sp>
          <p:grpSp>
            <p:nvGrpSpPr>
              <p:cNvPr id="250" name="Group 249">
                <a:extLst>
                  <a:ext uri="{FF2B5EF4-FFF2-40B4-BE49-F238E27FC236}">
                    <a16:creationId xmlns:a16="http://schemas.microsoft.com/office/drawing/2014/main" id="{A46FB822-4949-45DB-A289-2266A73186EE}"/>
                  </a:ext>
                </a:extLst>
              </p:cNvPr>
              <p:cNvGrpSpPr/>
              <p:nvPr/>
            </p:nvGrpSpPr>
            <p:grpSpPr>
              <a:xfrm>
                <a:off x="9100589" y="3387990"/>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4" name="Title 1">
                <a:extLst>
                  <a:ext uri="{FF2B5EF4-FFF2-40B4-BE49-F238E27FC236}">
                    <a16:creationId xmlns:a16="http://schemas.microsoft.com/office/drawing/2014/main" id="{1326188E-8C14-4484-80B1-5063606AA5B0}"/>
                  </a:ext>
                </a:extLst>
              </p:cNvPr>
              <p:cNvSpPr txBox="1">
                <a:spLocks/>
              </p:cNvSpPr>
              <p:nvPr/>
            </p:nvSpPr>
            <p:spPr>
              <a:xfrm>
                <a:off x="9117419" y="2060352"/>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Fontes de dados externas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5" name="Rectangle: Rounded Corners 254">
                <a:extLst>
                  <a:ext uri="{FF2B5EF4-FFF2-40B4-BE49-F238E27FC236}">
                    <a16:creationId xmlns:a16="http://schemas.microsoft.com/office/drawing/2014/main" id="{88766259-650A-42D6-AFD4-B32FEB843414}"/>
                  </a:ext>
                </a:extLst>
              </p:cNvPr>
              <p:cNvSpPr/>
              <p:nvPr/>
            </p:nvSpPr>
            <p:spPr bwMode="auto">
              <a:xfrm>
                <a:off x="9256621" y="2524903"/>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Database_EFC7" title="Icon of a cylinder">
                <a:extLst>
                  <a:ext uri="{FF2B5EF4-FFF2-40B4-BE49-F238E27FC236}">
                    <a16:creationId xmlns:a16="http://schemas.microsoft.com/office/drawing/2014/main" id="{84CE647C-EA9A-4B7E-A13D-3FD4E33498EE}"/>
                  </a:ext>
                </a:extLst>
              </p:cNvPr>
              <p:cNvSpPr>
                <a:spLocks noChangeAspect="1" noEditPoints="1"/>
              </p:cNvSpPr>
              <p:nvPr/>
            </p:nvSpPr>
            <p:spPr bwMode="auto">
              <a:xfrm>
                <a:off x="9398390" y="2613940"/>
                <a:ext cx="351736" cy="4572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055" name="Straight Connector 2054">
                <a:extLst>
                  <a:ext uri="{FF2B5EF4-FFF2-40B4-BE49-F238E27FC236}">
                    <a16:creationId xmlns:a16="http://schemas.microsoft.com/office/drawing/2014/main" id="{F35F144C-2A77-480A-952A-2FC328C37DBB}"/>
                  </a:ext>
                </a:extLst>
              </p:cNvPr>
              <p:cNvCxnSpPr/>
              <p:nvPr/>
            </p:nvCxnSpPr>
            <p:spPr>
              <a:xfrm flipH="1">
                <a:off x="8262935" y="4170178"/>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D5B6A54-D3F2-4376-ADBB-433DF478912A}"/>
                  </a:ext>
                </a:extLst>
              </p:cNvPr>
              <p:cNvCxnSpPr/>
              <p:nvPr/>
            </p:nvCxnSpPr>
            <p:spPr>
              <a:xfrm flipH="1">
                <a:off x="8262935" y="2842540"/>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267" name="Title 1">
                <a:extLst>
                  <a:ext uri="{FF2B5EF4-FFF2-40B4-BE49-F238E27FC236}">
                    <a16:creationId xmlns:a16="http://schemas.microsoft.com/office/drawing/2014/main" id="{F90B894B-7F52-497B-803D-BBD2FDB70D02}"/>
                  </a:ext>
                </a:extLst>
              </p:cNvPr>
              <p:cNvSpPr txBox="1">
                <a:spLocks/>
              </p:cNvSpPr>
              <p:nvPr/>
            </p:nvSpPr>
            <p:spPr>
              <a:xfrm>
                <a:off x="4949488" y="5218837"/>
                <a:ext cx="657633"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Rbac</a:t>
                </a:r>
              </a:p>
            </p:txBody>
          </p:sp>
          <p:sp>
            <p:nvSpPr>
              <p:cNvPr id="2056" name="Rectangle 2055">
                <a:extLst>
                  <a:ext uri="{FF2B5EF4-FFF2-40B4-BE49-F238E27FC236}">
                    <a16:creationId xmlns:a16="http://schemas.microsoft.com/office/drawing/2014/main" id="{04695004-9D55-4827-A993-033659F816CA}"/>
                  </a:ext>
                </a:extLst>
              </p:cNvPr>
              <p:cNvSpPr/>
              <p:nvPr/>
            </p:nvSpPr>
            <p:spPr bwMode="auto">
              <a:xfrm>
                <a:off x="8150673" y="1540316"/>
                <a:ext cx="568539" cy="431142"/>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3" name="Graphic 242">
                <a:extLst>
                  <a:ext uri="{FF2B5EF4-FFF2-40B4-BE49-F238E27FC236}">
                    <a16:creationId xmlns:a16="http://schemas.microsoft.com/office/drawing/2014/main" id="{C053D7DF-3CFA-4460-9F38-B0A5A0AA67A2}"/>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232746" y="1511839"/>
                <a:ext cx="457200" cy="457200"/>
              </a:xfrm>
              <a:prstGeom prst="rect">
                <a:avLst/>
              </a:prstGeom>
            </p:spPr>
          </p:pic>
        </p:grpSp>
      </p:grpSp>
    </p:spTree>
    <p:extLst>
      <p:ext uri="{BB962C8B-B14F-4D97-AF65-F5344CB8AC3E}">
        <p14:creationId xmlns:p14="http://schemas.microsoft.com/office/powerpoint/2010/main" val="352489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1585867"/>
            <a:ext cx="4386938" cy="3908762"/>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Desafio</a:t>
            </a:r>
          </a:p>
          <a:p>
            <a:r>
              <a:rPr lang="en-US" sz="1600">
                <a:solidFill>
                  <a:srgbClr val="000000"/>
                </a:solidFill>
                <a:latin typeface="Segoe UI" panose="020B0502040204020203" pitchFamily="34" charset="0"/>
                <a:cs typeface="Segoe UI" panose="020B0502040204020203" pitchFamily="34" charset="0"/>
              </a:rPr>
              <a:t>As necessidades da plataforma de comércio eletrônico ASOS podem ser dimensionadas para atender à demanda sazonal e atualização instantânea com alta confiabilidade em qualquer local.</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Resultado</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Arquitetura de microsserviços reimaginados em uma distribuição global de 30 data centers que garante resiliência automatizada e altos níveis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de desempenho para clientes em qualquer local. A alta escalabilidade e o rápido desempenho se traduziram em mais vendas, chegando a 22 pedidos por segundo na Black Friday e 33 por segundo na segunda-feira cibernética seguinte — os dois dias de compras mais movimentados do ano. </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5" y="305801"/>
            <a:ext cx="4585905"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dirty="0" err="1">
                <a:solidFill>
                  <a:srgbClr val="000000"/>
                </a:solidFill>
                <a:latin typeface="Segoe UI Light" panose="020B0502040204020203" pitchFamily="34" charset="0"/>
                <a:cs typeface="Segoe UI Light" panose="020B0502040204020203" pitchFamily="34" charset="0"/>
              </a:rPr>
              <a:t>Varejista</a:t>
            </a:r>
            <a:r>
              <a:rPr lang="en-US" sz="3200" dirty="0">
                <a:solidFill>
                  <a:srgbClr val="000000"/>
                </a:solidFill>
                <a:latin typeface="Segoe UI Light" panose="020B0502040204020203" pitchFamily="34" charset="0"/>
                <a:cs typeface="Segoe UI Light" panose="020B0502040204020203" pitchFamily="34" charset="0"/>
              </a:rPr>
              <a:t> </a:t>
            </a:r>
            <a:r>
              <a:rPr lang="en-US" sz="3200" dirty="0" err="1">
                <a:solidFill>
                  <a:srgbClr val="000000"/>
                </a:solidFill>
                <a:latin typeface="Segoe UI Light" panose="020B0502040204020203" pitchFamily="34" charset="0"/>
                <a:cs typeface="Segoe UI Light" panose="020B0502040204020203" pitchFamily="34" charset="0"/>
              </a:rPr>
              <a:t>oferece</a:t>
            </a:r>
            <a:r>
              <a:rPr lang="en-US" sz="3200" dirty="0">
                <a:solidFill>
                  <a:srgbClr val="000000"/>
                </a:solidFill>
                <a:latin typeface="Segoe UI Light" panose="020B0502040204020203" pitchFamily="34" charset="0"/>
                <a:cs typeface="Segoe UI Light" panose="020B0502040204020203" pitchFamily="34" charset="0"/>
              </a:rPr>
              <a:t> </a:t>
            </a:r>
            <a:r>
              <a:rPr lang="en-US" sz="3200" dirty="0" err="1">
                <a:solidFill>
                  <a:srgbClr val="000000"/>
                </a:solidFill>
                <a:latin typeface="Segoe UI Light" panose="020B0502040204020203" pitchFamily="34" charset="0"/>
                <a:cs typeface="Segoe UI Light" panose="020B0502040204020203" pitchFamily="34" charset="0"/>
              </a:rPr>
              <a:t>experiências</a:t>
            </a:r>
            <a:r>
              <a:rPr lang="en-US" sz="3200" dirty="0">
                <a:solidFill>
                  <a:srgbClr val="000000"/>
                </a:solidFill>
                <a:latin typeface="Segoe UI Light" panose="020B0502040204020203" pitchFamily="34" charset="0"/>
                <a:cs typeface="Segoe UI Light" panose="020B0502040204020203" pitchFamily="34" charset="0"/>
              </a:rPr>
              <a:t> de </a:t>
            </a:r>
            <a:r>
              <a:rPr lang="en-US" sz="3200" dirty="0" err="1">
                <a:solidFill>
                  <a:srgbClr val="000000"/>
                </a:solidFill>
                <a:latin typeface="Segoe UI Light" panose="020B0502040204020203" pitchFamily="34" charset="0"/>
                <a:cs typeface="Segoe UI Light" panose="020B0502040204020203" pitchFamily="34" charset="0"/>
              </a:rPr>
              <a:t>compras</a:t>
            </a:r>
            <a:r>
              <a:rPr lang="en-US" sz="3200" dirty="0">
                <a:solidFill>
                  <a:srgbClr val="000000"/>
                </a:solidFill>
                <a:latin typeface="Segoe UI Light" panose="020B0502040204020203" pitchFamily="34" charset="0"/>
                <a:cs typeface="Segoe UI Light" panose="020B0502040204020203" pitchFamily="34" charset="0"/>
              </a:rPr>
              <a:t> de </a:t>
            </a:r>
            <a:r>
              <a:rPr lang="en-US" sz="3200" dirty="0" err="1">
                <a:solidFill>
                  <a:srgbClr val="000000"/>
                </a:solidFill>
                <a:latin typeface="Segoe UI Light" panose="020B0502040204020203" pitchFamily="34" charset="0"/>
                <a:cs typeface="Segoe UI Light" panose="020B0502040204020203" pitchFamily="34" charset="0"/>
              </a:rPr>
              <a:t>classe</a:t>
            </a:r>
            <a:r>
              <a:rPr lang="en-US" sz="3200" dirty="0">
                <a:solidFill>
                  <a:srgbClr val="000000"/>
                </a:solidFill>
                <a:latin typeface="Segoe UI Light" panose="020B0502040204020203" pitchFamily="34" charset="0"/>
                <a:cs typeface="Segoe UI Light" panose="020B0502040204020203" pitchFamily="34" charset="0"/>
              </a:rPr>
              <a:t> </a:t>
            </a:r>
            <a:r>
              <a:rPr lang="en-US" sz="3200" dirty="0" err="1">
                <a:solidFill>
                  <a:srgbClr val="000000"/>
                </a:solidFill>
                <a:latin typeface="Segoe UI Light" panose="020B0502040204020203" pitchFamily="34" charset="0"/>
                <a:cs typeface="Segoe UI Light" panose="020B0502040204020203" pitchFamily="34" charset="0"/>
              </a:rPr>
              <a:t>mundial</a:t>
            </a:r>
            <a:endParaRPr kumimoji="0" lang="en-US" sz="3200" b="0" i="0" u="none" strike="noStrike" kern="1200" cap="none" spc="-49" normalizeH="0" baseline="0" noProof="0" dirty="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9" name="Picture 18" descr="A person standing in a room&#10;&#10;Description automatically generated">
            <a:extLst>
              <a:ext uri="{FF2B5EF4-FFF2-40B4-BE49-F238E27FC236}">
                <a16:creationId xmlns:a16="http://schemas.microsoft.com/office/drawing/2014/main" id="{0B3063C0-4AF0-4C12-AE99-BA04B28CF708}"/>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20" name="Rectangle 19">
            <a:extLst>
              <a:ext uri="{FF2B5EF4-FFF2-40B4-BE49-F238E27FC236}">
                <a16:creationId xmlns:a16="http://schemas.microsoft.com/office/drawing/2014/main" id="{4DB0D3CE-6A6B-4B5F-815F-DF66C560E3B9}"/>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4" name="Picture 23" descr="Image result for ASOS logo png">
            <a:hlinkClick r:id="rId4"/>
            <a:extLst>
              <a:ext uri="{FF2B5EF4-FFF2-40B4-BE49-F238E27FC236}">
                <a16:creationId xmlns:a16="http://schemas.microsoft.com/office/drawing/2014/main" id="{03CB3BD4-316B-4CA4-B174-5CE80002BF97}"/>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26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165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tanding in a room&#10;&#10;Description automatically generated">
            <a:extLst>
              <a:ext uri="{FF2B5EF4-FFF2-40B4-BE49-F238E27FC236}">
                <a16:creationId xmlns:a16="http://schemas.microsoft.com/office/drawing/2014/main" id="{46457063-6481-4B1F-B2B1-3E275291D7EF}"/>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 name="Picture 11" descr="Image result for ASOS logo png">
            <a:hlinkClick r:id="rId4"/>
            <a:extLst>
              <a:ext uri="{FF2B5EF4-FFF2-40B4-BE49-F238E27FC236}">
                <a16:creationId xmlns:a16="http://schemas.microsoft.com/office/drawing/2014/main" id="{7DA3B644-6E82-4FF4-948C-0252609DF5D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92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8B9A50-3009-4C23-8729-997A61E67C4A}"/>
              </a:ext>
            </a:extLst>
          </p:cNvPr>
          <p:cNvSpPr/>
          <p:nvPr/>
        </p:nvSpPr>
        <p:spPr>
          <a:xfrm>
            <a:off x="7323406" y="1591487"/>
            <a:ext cx="4373294" cy="3539430"/>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"O nível de atendimento atendeu 167 milhões de solicitações nas 24 horas da Black Friday. Chegamos a 3.500 solicitações por segundo na API do produto e tivemos um tempo médio de resposta de 48 milissegundos. "</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Bob Strudwick</a:t>
            </a:r>
            <a:endParaRPr lang="en-US"/>
          </a:p>
          <a:p>
            <a:r>
              <a:rPr lang="en-US" sz="1600">
                <a:solidFill>
                  <a:srgbClr val="505050">
                    <a:lumMod val="75000"/>
                  </a:srgbClr>
                </a:solidFill>
                <a:latin typeface="Segoe UI" panose="020B0502040204020203" pitchFamily="34" charset="0"/>
                <a:cs typeface="Segoe UI" panose="020B0502040204020203" pitchFamily="34" charset="0"/>
              </a:rPr>
              <a:t>Diretor de Tecnologia</a:t>
            </a:r>
          </a:p>
        </p:txBody>
      </p:sp>
    </p:spTree>
    <p:extLst>
      <p:ext uri="{BB962C8B-B14F-4D97-AF65-F5344CB8AC3E}">
        <p14:creationId xmlns:p14="http://schemas.microsoft.com/office/powerpoint/2010/main" val="304499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60" name="Group 2059">
            <a:extLst>
              <a:ext uri="{FF2B5EF4-FFF2-40B4-BE49-F238E27FC236}">
                <a16:creationId xmlns:a16="http://schemas.microsoft.com/office/drawing/2014/main" id="{2C1DC47F-C030-4076-8D6B-0566FEC18D7C}"/>
              </a:ext>
            </a:extLst>
          </p:cNvPr>
          <p:cNvGrpSpPr/>
          <p:nvPr/>
        </p:nvGrpSpPr>
        <p:grpSpPr>
          <a:xfrm>
            <a:off x="1142035" y="554989"/>
            <a:ext cx="9907930" cy="5748022"/>
            <a:chOff x="1142035" y="842499"/>
            <a:chExt cx="9907930" cy="5748022"/>
          </a:xfrm>
        </p:grpSpPr>
        <p:grpSp>
          <p:nvGrpSpPr>
            <p:cNvPr id="2048" name="Group 2047">
              <a:extLst>
                <a:ext uri="{FF2B5EF4-FFF2-40B4-BE49-F238E27FC236}">
                  <a16:creationId xmlns:a16="http://schemas.microsoft.com/office/drawing/2014/main" id="{D64926BE-E217-42B2-A021-5A098C08942A}"/>
                </a:ext>
              </a:extLst>
            </p:cNvPr>
            <p:cNvGrpSpPr/>
            <p:nvPr/>
          </p:nvGrpSpPr>
          <p:grpSpPr>
            <a:xfrm>
              <a:off x="1142035" y="842499"/>
              <a:ext cx="9907930" cy="5748022"/>
              <a:chOff x="806496" y="823839"/>
              <a:chExt cx="9907930" cy="5748022"/>
            </a:xfrm>
          </p:grpSpPr>
          <p:grpSp>
            <p:nvGrpSpPr>
              <p:cNvPr id="12" name="Group 11">
                <a:extLst>
                  <a:ext uri="{FF2B5EF4-FFF2-40B4-BE49-F238E27FC236}">
                    <a16:creationId xmlns:a16="http://schemas.microsoft.com/office/drawing/2014/main" id="{D1C9B9D5-A08E-4C7D-B3FE-BB51185418E2}"/>
                  </a:ext>
                </a:extLst>
              </p:cNvPr>
              <p:cNvGrpSpPr/>
              <p:nvPr/>
            </p:nvGrpSpPr>
            <p:grpSpPr>
              <a:xfrm>
                <a:off x="806496" y="1840174"/>
                <a:ext cx="913678" cy="4153091"/>
                <a:chOff x="1361667" y="1799193"/>
                <a:chExt cx="913678" cy="4153091"/>
              </a:xfrm>
            </p:grpSpPr>
            <p:grpSp>
              <p:nvGrpSpPr>
                <p:cNvPr id="2" name="Group 1">
                  <a:extLst>
                    <a:ext uri="{FF2B5EF4-FFF2-40B4-BE49-F238E27FC236}">
                      <a16:creationId xmlns:a16="http://schemas.microsoft.com/office/drawing/2014/main" id="{9DD14EB2-E498-4FA3-B4D5-A15DDF932C97}"/>
                    </a:ext>
                  </a:extLst>
                </p:cNvPr>
                <p:cNvGrpSpPr/>
                <p:nvPr/>
              </p:nvGrpSpPr>
              <p:grpSpPr>
                <a:xfrm>
                  <a:off x="1361667" y="1799193"/>
                  <a:ext cx="913678" cy="915159"/>
                  <a:chOff x="1908002" y="1799193"/>
                  <a:chExt cx="913678" cy="915159"/>
                </a:xfrm>
              </p:grpSpPr>
              <p:pic>
                <p:nvPicPr>
                  <p:cNvPr id="92" name="Picture 4" descr="Image result for apple logo png">
                    <a:extLst>
                      <a:ext uri="{FF2B5EF4-FFF2-40B4-BE49-F238E27FC236}">
                        <a16:creationId xmlns:a16="http://schemas.microsoft.com/office/drawing/2014/main" id="{EA56FBF5-59CD-4D56-9B3A-3B264A5D0014}"/>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39061" y="2170935"/>
                    <a:ext cx="451560" cy="451560"/>
                  </a:xfrm>
                  <a:prstGeom prst="rect">
                    <a:avLst/>
                  </a:prstGeom>
                  <a:noFill/>
                  <a:extLst>
                    <a:ext uri="{909E8E84-426E-40DD-AFC4-6F175D3DCCD1}">
                      <a14:hiddenFill xmlns:a14="http://schemas.microsoft.com/office/drawing/2010/main">
                        <a:solidFill>
                          <a:srgbClr val="FFFFFF"/>
                        </a:solidFill>
                      </a14:hiddenFill>
                    </a:ext>
                  </a:extLst>
                </p:spPr>
              </p:pic>
              <p:sp>
                <p:nvSpPr>
                  <p:cNvPr id="93" name="Title 1">
                    <a:extLst>
                      <a:ext uri="{FF2B5EF4-FFF2-40B4-BE49-F238E27FC236}">
                        <a16:creationId xmlns:a16="http://schemas.microsoft.com/office/drawing/2014/main" id="{6D886E89-09BB-40D2-A822-75EEDD62E9BA}"/>
                      </a:ext>
                    </a:extLst>
                  </p:cNvPr>
                  <p:cNvSpPr txBox="1">
                    <a:spLocks/>
                  </p:cNvSpPr>
                  <p:nvPr/>
                </p:nvSpPr>
                <p:spPr>
                  <a:xfrm>
                    <a:off x="1908002" y="179919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Ios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4" name="Rectangle: Rounded Corners 93">
                    <a:extLst>
                      <a:ext uri="{FF2B5EF4-FFF2-40B4-BE49-F238E27FC236}">
                        <a16:creationId xmlns:a16="http://schemas.microsoft.com/office/drawing/2014/main" id="{860C4D18-388A-48C9-8930-A7891652B46D}"/>
                      </a:ext>
                    </a:extLst>
                  </p:cNvPr>
                  <p:cNvSpPr/>
                  <p:nvPr/>
                </p:nvSpPr>
                <p:spPr bwMode="auto">
                  <a:xfrm>
                    <a:off x="2047204" y="207907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566B97-58A7-4E73-B9AF-1D4947BC9AD7}"/>
                    </a:ext>
                  </a:extLst>
                </p:cNvPr>
                <p:cNvGrpSpPr/>
                <p:nvPr/>
              </p:nvGrpSpPr>
              <p:grpSpPr>
                <a:xfrm>
                  <a:off x="1361667" y="2878504"/>
                  <a:ext cx="913678" cy="915159"/>
                  <a:chOff x="1908002" y="2852346"/>
                  <a:chExt cx="913678" cy="915159"/>
                </a:xfrm>
              </p:grpSpPr>
              <p:pic>
                <p:nvPicPr>
                  <p:cNvPr id="89" name="Picture 2" descr="Image result for android logo png">
                    <a:extLst>
                      <a:ext uri="{FF2B5EF4-FFF2-40B4-BE49-F238E27FC236}">
                        <a16:creationId xmlns:a16="http://schemas.microsoft.com/office/drawing/2014/main" id="{257D0151-17E3-463F-AAA9-624F5689E90F}"/>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43393" y="3228420"/>
                    <a:ext cx="442896" cy="442896"/>
                  </a:xfrm>
                  <a:prstGeom prst="rect">
                    <a:avLst/>
                  </a:prstGeom>
                  <a:noFill/>
                  <a:extLst>
                    <a:ext uri="{909E8E84-426E-40DD-AFC4-6F175D3DCCD1}">
                      <a14:hiddenFill xmlns:a14="http://schemas.microsoft.com/office/drawing/2010/main">
                        <a:solidFill>
                          <a:srgbClr val="FFFFFF"/>
                        </a:solidFill>
                      </a14:hiddenFill>
                    </a:ext>
                  </a:extLst>
                </p:spPr>
              </p:pic>
              <p:sp>
                <p:nvSpPr>
                  <p:cNvPr id="95" name="Title 1">
                    <a:extLst>
                      <a:ext uri="{FF2B5EF4-FFF2-40B4-BE49-F238E27FC236}">
                        <a16:creationId xmlns:a16="http://schemas.microsoft.com/office/drawing/2014/main" id="{17CD8B3F-18F6-4127-BC7A-CF36A24A0170}"/>
                      </a:ext>
                    </a:extLst>
                  </p:cNvPr>
                  <p:cNvSpPr txBox="1">
                    <a:spLocks/>
                  </p:cNvSpPr>
                  <p:nvPr/>
                </p:nvSpPr>
                <p:spPr>
                  <a:xfrm>
                    <a:off x="1908002" y="285234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Android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6" name="Rectangle: Rounded Corners 95">
                    <a:extLst>
                      <a:ext uri="{FF2B5EF4-FFF2-40B4-BE49-F238E27FC236}">
                        <a16:creationId xmlns:a16="http://schemas.microsoft.com/office/drawing/2014/main" id="{0529E33B-3B81-43F1-8C2F-A0F42B9D6534}"/>
                      </a:ext>
                    </a:extLst>
                  </p:cNvPr>
                  <p:cNvSpPr/>
                  <p:nvPr/>
                </p:nvSpPr>
                <p:spPr bwMode="auto">
                  <a:xfrm>
                    <a:off x="2047204" y="3132231"/>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4EF69-6F2D-4F2A-8A97-9EBE1F0E1A3E}"/>
                    </a:ext>
                  </a:extLst>
                </p:cNvPr>
                <p:cNvGrpSpPr/>
                <p:nvPr/>
              </p:nvGrpSpPr>
              <p:grpSpPr>
                <a:xfrm>
                  <a:off x="1361667" y="3957815"/>
                  <a:ext cx="913678" cy="915159"/>
                  <a:chOff x="1908002" y="3854319"/>
                  <a:chExt cx="913678" cy="915159"/>
                </a:xfrm>
              </p:grpSpPr>
              <p:sp>
                <p:nvSpPr>
                  <p:cNvPr id="98" name="Title 1">
                    <a:extLst>
                      <a:ext uri="{FF2B5EF4-FFF2-40B4-BE49-F238E27FC236}">
                        <a16:creationId xmlns:a16="http://schemas.microsoft.com/office/drawing/2014/main" id="{8704F58C-A362-493E-8D61-AB71F113D1DF}"/>
                      </a:ext>
                    </a:extLst>
                  </p:cNvPr>
                  <p:cNvSpPr txBox="1">
                    <a:spLocks/>
                  </p:cNvSpPr>
                  <p:nvPr/>
                </p:nvSpPr>
                <p:spPr>
                  <a:xfrm>
                    <a:off x="1908002" y="3854319"/>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Web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9" name="Rectangle: Rounded Corners 98">
                    <a:extLst>
                      <a:ext uri="{FF2B5EF4-FFF2-40B4-BE49-F238E27FC236}">
                        <a16:creationId xmlns:a16="http://schemas.microsoft.com/office/drawing/2014/main" id="{15AB1D35-2199-4999-B249-2ACE1B57E0A7}"/>
                      </a:ext>
                    </a:extLst>
                  </p:cNvPr>
                  <p:cNvSpPr/>
                  <p:nvPr/>
                </p:nvSpPr>
                <p:spPr bwMode="auto">
                  <a:xfrm>
                    <a:off x="2047204" y="4134204"/>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globe_2" title="Icon of a sphere made of lines">
                    <a:extLst>
                      <a:ext uri="{FF2B5EF4-FFF2-40B4-BE49-F238E27FC236}">
                        <a16:creationId xmlns:a16="http://schemas.microsoft.com/office/drawing/2014/main" id="{30698252-B33B-41DF-A4D4-F4FA8A46A639}"/>
                      </a:ext>
                    </a:extLst>
                  </p:cNvPr>
                  <p:cNvSpPr>
                    <a:spLocks noChangeAspect="1" noEditPoints="1"/>
                  </p:cNvSpPr>
                  <p:nvPr/>
                </p:nvSpPr>
                <p:spPr bwMode="auto">
                  <a:xfrm>
                    <a:off x="2155543" y="4242543"/>
                    <a:ext cx="418597" cy="41859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80A00264-7575-4A52-91DE-F7355212FC5E}"/>
                    </a:ext>
                  </a:extLst>
                </p:cNvPr>
                <p:cNvGrpSpPr/>
                <p:nvPr/>
              </p:nvGrpSpPr>
              <p:grpSpPr>
                <a:xfrm>
                  <a:off x="1361667" y="5037125"/>
                  <a:ext cx="913678" cy="915159"/>
                  <a:chOff x="1908002" y="5037125"/>
                  <a:chExt cx="913678" cy="915159"/>
                </a:xfrm>
              </p:grpSpPr>
              <p:pic>
                <p:nvPicPr>
                  <p:cNvPr id="90" name="Picture 2" descr="Image result for twitter logo png">
                    <a:extLst>
                      <a:ext uri="{FF2B5EF4-FFF2-40B4-BE49-F238E27FC236}">
                        <a16:creationId xmlns:a16="http://schemas.microsoft.com/office/drawing/2014/main" id="{75E62422-C067-419C-9B50-B1DE3B995D09}"/>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2124395" y="5440882"/>
                    <a:ext cx="480892" cy="387531"/>
                  </a:xfrm>
                  <a:prstGeom prst="rect">
                    <a:avLst/>
                  </a:prstGeom>
                  <a:noFill/>
                  <a:extLst>
                    <a:ext uri="{909E8E84-426E-40DD-AFC4-6F175D3DCCD1}">
                      <a14:hiddenFill xmlns:a14="http://schemas.microsoft.com/office/drawing/2010/main">
                        <a:solidFill>
                          <a:srgbClr val="FFFFFF"/>
                        </a:solidFill>
                      </a14:hiddenFill>
                    </a:ext>
                  </a:extLst>
                </p:spPr>
              </p:pic>
              <p:sp>
                <p:nvSpPr>
                  <p:cNvPr id="101" name="Title 1">
                    <a:extLst>
                      <a:ext uri="{FF2B5EF4-FFF2-40B4-BE49-F238E27FC236}">
                        <a16:creationId xmlns:a16="http://schemas.microsoft.com/office/drawing/2014/main" id="{E0F75689-3F4D-4AFD-9499-CDF082EC1310}"/>
                      </a:ext>
                    </a:extLst>
                  </p:cNvPr>
                  <p:cNvSpPr txBox="1">
                    <a:spLocks/>
                  </p:cNvSpPr>
                  <p:nvPr/>
                </p:nvSpPr>
                <p:spPr>
                  <a:xfrm>
                    <a:off x="1908002" y="5037125"/>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Social</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02" name="Rectangle: Rounded Corners 101">
                    <a:extLst>
                      <a:ext uri="{FF2B5EF4-FFF2-40B4-BE49-F238E27FC236}">
                        <a16:creationId xmlns:a16="http://schemas.microsoft.com/office/drawing/2014/main" id="{FDEE892A-1418-4580-8C44-726A253BA7F4}"/>
                      </a:ext>
                    </a:extLst>
                  </p:cNvPr>
                  <p:cNvSpPr/>
                  <p:nvPr/>
                </p:nvSpPr>
                <p:spPr bwMode="auto">
                  <a:xfrm>
                    <a:off x="2047204" y="5317010"/>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5" name="Title 1">
                <a:extLst>
                  <a:ext uri="{FF2B5EF4-FFF2-40B4-BE49-F238E27FC236}">
                    <a16:creationId xmlns:a16="http://schemas.microsoft.com/office/drawing/2014/main" id="{779A969B-9A8A-44E9-9872-F4667BFA9F21}"/>
                  </a:ext>
                </a:extLst>
              </p:cNvPr>
              <p:cNvSpPr txBox="1">
                <a:spLocks/>
              </p:cNvSpPr>
              <p:nvPr/>
            </p:nvSpPr>
            <p:spPr>
              <a:xfrm>
                <a:off x="897575" y="1396874"/>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panose="020B0702040204020203" pitchFamily="34" charset="0"/>
                    <a:cs typeface="Segoe UI Semibold" panose="020B0702040204020203" pitchFamily="34" charset="0"/>
                  </a:rPr>
                  <a:t>Canais</a:t>
                </a:r>
              </a:p>
            </p:txBody>
          </p:sp>
          <p:sp>
            <p:nvSpPr>
              <p:cNvPr id="127" name="Title 1">
                <a:extLst>
                  <a:ext uri="{FF2B5EF4-FFF2-40B4-BE49-F238E27FC236}">
                    <a16:creationId xmlns:a16="http://schemas.microsoft.com/office/drawing/2014/main" id="{EECC5CAC-44F3-4987-AE2E-9A05E1AB02AF}"/>
                  </a:ext>
                </a:extLst>
              </p:cNvPr>
              <p:cNvSpPr txBox="1">
                <a:spLocks/>
              </p:cNvSpPr>
              <p:nvPr/>
            </p:nvSpPr>
            <p:spPr>
              <a:xfrm>
                <a:off x="3348357" y="823839"/>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US" sz="1200" spc="0">
                    <a:solidFill>
                      <a:srgbClr val="FFFFFF"/>
                    </a:solidFill>
                    <a:latin typeface="Segoe UI Semibold" panose="020B0702040204020203" pitchFamily="34" charset="0"/>
                    <a:cs typeface="Segoe UI Semibold" panose="020B0702040204020203" pitchFamily="34" charset="0"/>
                  </a:rPr>
                  <a:t>Serviços</a:t>
                </a:r>
              </a:p>
            </p:txBody>
          </p:sp>
          <p:grpSp>
            <p:nvGrpSpPr>
              <p:cNvPr id="39" name="Group 38">
                <a:extLst>
                  <a:ext uri="{FF2B5EF4-FFF2-40B4-BE49-F238E27FC236}">
                    <a16:creationId xmlns:a16="http://schemas.microsoft.com/office/drawing/2014/main" id="{6E0F4A4D-F47D-4E67-AA2B-C85391639BDD}"/>
                  </a:ext>
                </a:extLst>
              </p:cNvPr>
              <p:cNvGrpSpPr/>
              <p:nvPr/>
            </p:nvGrpSpPr>
            <p:grpSpPr>
              <a:xfrm>
                <a:off x="2493556" y="1261578"/>
                <a:ext cx="2454779" cy="5310283"/>
                <a:chOff x="2673339" y="1154277"/>
                <a:chExt cx="2454779" cy="5310283"/>
              </a:xfrm>
            </p:grpSpPr>
            <p:grpSp>
              <p:nvGrpSpPr>
                <p:cNvPr id="38" name="Group 37">
                  <a:extLst>
                    <a:ext uri="{FF2B5EF4-FFF2-40B4-BE49-F238E27FC236}">
                      <a16:creationId xmlns:a16="http://schemas.microsoft.com/office/drawing/2014/main" id="{03D05AA7-C97D-4F61-B720-D8557EC462FE}"/>
                    </a:ext>
                  </a:extLst>
                </p:cNvPr>
                <p:cNvGrpSpPr/>
                <p:nvPr/>
              </p:nvGrpSpPr>
              <p:grpSpPr>
                <a:xfrm>
                  <a:off x="2673339" y="1154277"/>
                  <a:ext cx="2454779" cy="1327666"/>
                  <a:chOff x="2673339" y="1154277"/>
                  <a:chExt cx="2454779" cy="1327666"/>
                </a:xfrm>
              </p:grpSpPr>
              <p:sp>
                <p:nvSpPr>
                  <p:cNvPr id="107" name="Rectangle: Rounded Corners 106">
                    <a:extLst>
                      <a:ext uri="{FF2B5EF4-FFF2-40B4-BE49-F238E27FC236}">
                        <a16:creationId xmlns:a16="http://schemas.microsoft.com/office/drawing/2014/main" id="{40020DB0-79C6-4C79-A2F0-CE58D0776BAF}"/>
                      </a:ext>
                    </a:extLst>
                  </p:cNvPr>
                  <p:cNvSpPr/>
                  <p:nvPr/>
                </p:nvSpPr>
                <p:spPr bwMode="auto">
                  <a:xfrm>
                    <a:off x="2754455" y="143371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itle 1">
                    <a:extLst>
                      <a:ext uri="{FF2B5EF4-FFF2-40B4-BE49-F238E27FC236}">
                        <a16:creationId xmlns:a16="http://schemas.microsoft.com/office/drawing/2014/main" id="{EE0466B3-EDF9-47CD-9220-1FF661C9FE0E}"/>
                      </a:ext>
                    </a:extLst>
                  </p:cNvPr>
                  <p:cNvSpPr txBox="1">
                    <a:spLocks/>
                  </p:cNvSpPr>
                  <p:nvPr/>
                </p:nvSpPr>
                <p:spPr>
                  <a:xfrm>
                    <a:off x="2754455" y="115427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Experiência do cliente</a:t>
                    </a:r>
                  </a:p>
                </p:txBody>
              </p:sp>
              <p:grpSp>
                <p:nvGrpSpPr>
                  <p:cNvPr id="33" name="Group 32">
                    <a:extLst>
                      <a:ext uri="{FF2B5EF4-FFF2-40B4-BE49-F238E27FC236}">
                        <a16:creationId xmlns:a16="http://schemas.microsoft.com/office/drawing/2014/main" id="{3D7F1A0B-C90E-4AE1-B506-BEFEB89C971C}"/>
                      </a:ext>
                    </a:extLst>
                  </p:cNvPr>
                  <p:cNvGrpSpPr/>
                  <p:nvPr/>
                </p:nvGrpSpPr>
                <p:grpSpPr>
                  <a:xfrm>
                    <a:off x="2673339" y="1509521"/>
                    <a:ext cx="2454779" cy="860196"/>
                    <a:chOff x="2673339" y="1509521"/>
                    <a:chExt cx="2454779" cy="860196"/>
                  </a:xfrm>
                </p:grpSpPr>
                <p:grpSp>
                  <p:nvGrpSpPr>
                    <p:cNvPr id="22" name="Group 21">
                      <a:extLst>
                        <a:ext uri="{FF2B5EF4-FFF2-40B4-BE49-F238E27FC236}">
                          <a16:creationId xmlns:a16="http://schemas.microsoft.com/office/drawing/2014/main" id="{53C96038-03BC-4A6C-B641-E7BB5ABE86B4}"/>
                        </a:ext>
                      </a:extLst>
                    </p:cNvPr>
                    <p:cNvGrpSpPr/>
                    <p:nvPr/>
                  </p:nvGrpSpPr>
                  <p:grpSpPr>
                    <a:xfrm>
                      <a:off x="2673339" y="1509521"/>
                      <a:ext cx="913678" cy="860196"/>
                      <a:chOff x="2673339" y="1509521"/>
                      <a:chExt cx="913678" cy="860196"/>
                    </a:xfrm>
                  </p:grpSpPr>
                  <p:sp>
                    <p:nvSpPr>
                      <p:cNvPr id="109" name="Title 1">
                        <a:extLst>
                          <a:ext uri="{FF2B5EF4-FFF2-40B4-BE49-F238E27FC236}">
                            <a16:creationId xmlns:a16="http://schemas.microsoft.com/office/drawing/2014/main" id="{947CD8AC-7FB7-4FD2-800B-273D0BB6FF5C}"/>
                          </a:ext>
                        </a:extLst>
                      </p:cNvPr>
                      <p:cNvSpPr txBox="1">
                        <a:spLocks/>
                      </p:cNvSpPr>
                      <p:nvPr/>
                    </p:nvSpPr>
                    <p:spPr>
                      <a:xfrm>
                        <a:off x="2673339"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Identidade </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BA1947CA-98A1-4D77-9CF8-B9F29E796642}"/>
                          </a:ext>
                        </a:extLst>
                      </p:cNvPr>
                      <p:cNvSpPr/>
                      <p:nvPr/>
                    </p:nvSpPr>
                    <p:spPr bwMode="auto">
                      <a:xfrm>
                        <a:off x="2901578"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ingerprint_E928" title="Icon of a fingerprint">
                        <a:extLst>
                          <a:ext uri="{FF2B5EF4-FFF2-40B4-BE49-F238E27FC236}">
                            <a16:creationId xmlns:a16="http://schemas.microsoft.com/office/drawing/2014/main" id="{A4570C09-FDF2-409F-AF12-D3853AFE785B}"/>
                          </a:ext>
                        </a:extLst>
                      </p:cNvPr>
                      <p:cNvSpPr>
                        <a:spLocks noChangeAspect="1" noEditPoints="1"/>
                      </p:cNvSpPr>
                      <p:nvPr/>
                    </p:nvSpPr>
                    <p:spPr bwMode="auto">
                      <a:xfrm>
                        <a:off x="3017987" y="1990241"/>
                        <a:ext cx="224382" cy="30175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7572A8D0-0174-40C9-B56C-EB45DD46828F}"/>
                        </a:ext>
                      </a:extLst>
                    </p:cNvPr>
                    <p:cNvGrpSpPr/>
                    <p:nvPr/>
                  </p:nvGrpSpPr>
                  <p:grpSpPr>
                    <a:xfrm>
                      <a:off x="3443889" y="1509521"/>
                      <a:ext cx="913678" cy="860196"/>
                      <a:chOff x="3462550" y="1509521"/>
                      <a:chExt cx="913678" cy="860196"/>
                    </a:xfrm>
                  </p:grpSpPr>
                  <p:sp>
                    <p:nvSpPr>
                      <p:cNvPr id="118" name="Title 1">
                        <a:extLst>
                          <a:ext uri="{FF2B5EF4-FFF2-40B4-BE49-F238E27FC236}">
                            <a16:creationId xmlns:a16="http://schemas.microsoft.com/office/drawing/2014/main" id="{E68C99F2-379E-4768-A88C-F5DAB29269D3}"/>
                          </a:ext>
                        </a:extLst>
                      </p:cNvPr>
                      <p:cNvSpPr txBox="1">
                        <a:spLocks/>
                      </p:cNvSpPr>
                      <p:nvPr/>
                    </p:nvSpPr>
                    <p:spPr>
                      <a:xfrm>
                        <a:off x="3462550"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Perfil do cliente SVC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9" name="Rectangle: Rounded Corners 118">
                        <a:extLst>
                          <a:ext uri="{FF2B5EF4-FFF2-40B4-BE49-F238E27FC236}">
                            <a16:creationId xmlns:a16="http://schemas.microsoft.com/office/drawing/2014/main" id="{9D776268-01AB-40DC-B092-1587CF7CBFD0}"/>
                          </a:ext>
                        </a:extLst>
                      </p:cNvPr>
                      <p:cNvSpPr/>
                      <p:nvPr/>
                    </p:nvSpPr>
                    <p:spPr bwMode="auto">
                      <a:xfrm>
                        <a:off x="3690789"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ContactCard_EEBD" title="Icon of a contact card">
                        <a:extLst>
                          <a:ext uri="{FF2B5EF4-FFF2-40B4-BE49-F238E27FC236}">
                            <a16:creationId xmlns:a16="http://schemas.microsoft.com/office/drawing/2014/main" id="{F67AF6A9-0099-4618-9724-FD613294E700}"/>
                          </a:ext>
                        </a:extLst>
                      </p:cNvPr>
                      <p:cNvSpPr>
                        <a:spLocks noChangeAspect="1" noEditPoints="1"/>
                      </p:cNvSpPr>
                      <p:nvPr/>
                    </p:nvSpPr>
                    <p:spPr bwMode="auto">
                      <a:xfrm>
                        <a:off x="3768513" y="2030402"/>
                        <a:ext cx="301752" cy="22143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3369D753-FE12-448C-8D5D-ABE537AA7CB3}"/>
                        </a:ext>
                      </a:extLst>
                    </p:cNvPr>
                    <p:cNvGrpSpPr/>
                    <p:nvPr/>
                  </p:nvGrpSpPr>
                  <p:grpSpPr>
                    <a:xfrm>
                      <a:off x="4214440" y="1663410"/>
                      <a:ext cx="913678" cy="706307"/>
                      <a:chOff x="4251761" y="1663410"/>
                      <a:chExt cx="913678" cy="706307"/>
                    </a:xfrm>
                  </p:grpSpPr>
                  <p:sp>
                    <p:nvSpPr>
                      <p:cNvPr id="122" name="Title 1">
                        <a:extLst>
                          <a:ext uri="{FF2B5EF4-FFF2-40B4-BE49-F238E27FC236}">
                            <a16:creationId xmlns:a16="http://schemas.microsoft.com/office/drawing/2014/main" id="{6B3B09E6-0283-48F3-A5D9-713F40C144EC}"/>
                          </a:ext>
                        </a:extLst>
                      </p:cNvPr>
                      <p:cNvSpPr txBox="1">
                        <a:spLocks/>
                      </p:cNvSpPr>
                      <p:nvPr/>
                    </p:nvSpPr>
                    <p:spPr>
                      <a:xfrm>
                        <a:off x="4251761" y="166341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E3B6DC04-CD7D-40EF-9523-D4091E8F192B}"/>
                          </a:ext>
                        </a:extLst>
                      </p:cNvPr>
                      <p:cNvSpPr/>
                      <p:nvPr/>
                    </p:nvSpPr>
                    <p:spPr bwMode="auto">
                      <a:xfrm>
                        <a:off x="4480000"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Processing_E9F5" title="Icon of two interlocked gears">
                        <a:extLst>
                          <a:ext uri="{FF2B5EF4-FFF2-40B4-BE49-F238E27FC236}">
                            <a16:creationId xmlns:a16="http://schemas.microsoft.com/office/drawing/2014/main" id="{EE4C3D39-32F9-4AE8-A419-4BD1A59211E8}"/>
                          </a:ext>
                        </a:extLst>
                      </p:cNvPr>
                      <p:cNvSpPr>
                        <a:spLocks noChangeAspect="1" noEditPoints="1"/>
                      </p:cNvSpPr>
                      <p:nvPr/>
                    </p:nvSpPr>
                    <p:spPr bwMode="auto">
                      <a:xfrm>
                        <a:off x="4557724" y="200971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7" name="Group 36">
                  <a:extLst>
                    <a:ext uri="{FF2B5EF4-FFF2-40B4-BE49-F238E27FC236}">
                      <a16:creationId xmlns:a16="http://schemas.microsoft.com/office/drawing/2014/main" id="{73C7DB5D-EF8C-4F97-9D6A-EA24AEB5D6C4}"/>
                    </a:ext>
                  </a:extLst>
                </p:cNvPr>
                <p:cNvGrpSpPr/>
                <p:nvPr/>
              </p:nvGrpSpPr>
              <p:grpSpPr>
                <a:xfrm>
                  <a:off x="2673339" y="2642511"/>
                  <a:ext cx="2454779" cy="2333815"/>
                  <a:chOff x="2673339" y="2648731"/>
                  <a:chExt cx="2454779" cy="2333815"/>
                </a:xfrm>
              </p:grpSpPr>
              <p:sp>
                <p:nvSpPr>
                  <p:cNvPr id="218" name="Rectangle: Rounded Corners 217">
                    <a:extLst>
                      <a:ext uri="{FF2B5EF4-FFF2-40B4-BE49-F238E27FC236}">
                        <a16:creationId xmlns:a16="http://schemas.microsoft.com/office/drawing/2014/main" id="{FD5E9290-573C-4094-9FFC-E912176F3F23}"/>
                      </a:ext>
                    </a:extLst>
                  </p:cNvPr>
                  <p:cNvSpPr/>
                  <p:nvPr/>
                </p:nvSpPr>
                <p:spPr bwMode="auto">
                  <a:xfrm>
                    <a:off x="2754455" y="2928167"/>
                    <a:ext cx="2292547" cy="2054379"/>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itle 1">
                    <a:extLst>
                      <a:ext uri="{FF2B5EF4-FFF2-40B4-BE49-F238E27FC236}">
                        <a16:creationId xmlns:a16="http://schemas.microsoft.com/office/drawing/2014/main" id="{E4D41526-591E-486B-B743-2D263091B985}"/>
                      </a:ext>
                    </a:extLst>
                  </p:cNvPr>
                  <p:cNvSpPr txBox="1">
                    <a:spLocks/>
                  </p:cNvSpPr>
                  <p:nvPr/>
                </p:nvSpPr>
                <p:spPr>
                  <a:xfrm>
                    <a:off x="2754455" y="2648731"/>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Ecommerce</a:t>
                    </a:r>
                  </a:p>
                </p:txBody>
              </p:sp>
              <p:grpSp>
                <p:nvGrpSpPr>
                  <p:cNvPr id="34" name="Group 33">
                    <a:extLst>
                      <a:ext uri="{FF2B5EF4-FFF2-40B4-BE49-F238E27FC236}">
                        <a16:creationId xmlns:a16="http://schemas.microsoft.com/office/drawing/2014/main" id="{D8DFE87A-C3A4-4648-AE81-E082F1B7E323}"/>
                      </a:ext>
                    </a:extLst>
                  </p:cNvPr>
                  <p:cNvGrpSpPr/>
                  <p:nvPr/>
                </p:nvGrpSpPr>
                <p:grpSpPr>
                  <a:xfrm>
                    <a:off x="2673339" y="3003975"/>
                    <a:ext cx="2454779" cy="1847686"/>
                    <a:chOff x="2673339" y="3003975"/>
                    <a:chExt cx="2454779" cy="1847686"/>
                  </a:xfrm>
                </p:grpSpPr>
                <p:grpSp>
                  <p:nvGrpSpPr>
                    <p:cNvPr id="23" name="Group 22">
                      <a:extLst>
                        <a:ext uri="{FF2B5EF4-FFF2-40B4-BE49-F238E27FC236}">
                          <a16:creationId xmlns:a16="http://schemas.microsoft.com/office/drawing/2014/main" id="{7B9557E2-B629-4F6F-877D-364CDDE8770C}"/>
                        </a:ext>
                      </a:extLst>
                    </p:cNvPr>
                    <p:cNvGrpSpPr/>
                    <p:nvPr/>
                  </p:nvGrpSpPr>
                  <p:grpSpPr>
                    <a:xfrm>
                      <a:off x="2673339" y="3003975"/>
                      <a:ext cx="913678" cy="860196"/>
                      <a:chOff x="2673339" y="3003975"/>
                      <a:chExt cx="913678" cy="860196"/>
                    </a:xfrm>
                  </p:grpSpPr>
                  <p:sp>
                    <p:nvSpPr>
                      <p:cNvPr id="249" name="Title 1">
                        <a:extLst>
                          <a:ext uri="{FF2B5EF4-FFF2-40B4-BE49-F238E27FC236}">
                            <a16:creationId xmlns:a16="http://schemas.microsoft.com/office/drawing/2014/main" id="{3358E457-4C22-42D3-8B9A-8E4E8C331DAF}"/>
                          </a:ext>
                        </a:extLst>
                      </p:cNvPr>
                      <p:cNvSpPr txBox="1">
                        <a:spLocks/>
                      </p:cNvSpPr>
                      <p:nvPr/>
                    </p:nvSpPr>
                    <p:spPr>
                      <a:xfrm>
                        <a:off x="2673339"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Produto</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1" name="Rectangle: Rounded Corners 250">
                        <a:extLst>
                          <a:ext uri="{FF2B5EF4-FFF2-40B4-BE49-F238E27FC236}">
                            <a16:creationId xmlns:a16="http://schemas.microsoft.com/office/drawing/2014/main" id="{5BEBFE59-5702-4B9C-B363-0943AD429475}"/>
                          </a:ext>
                        </a:extLst>
                      </p:cNvPr>
                      <p:cNvSpPr/>
                      <p:nvPr/>
                    </p:nvSpPr>
                    <p:spPr bwMode="auto">
                      <a:xfrm>
                        <a:off x="2901578" y="340697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bag" title="Icon of a handbag">
                        <a:extLst>
                          <a:ext uri="{FF2B5EF4-FFF2-40B4-BE49-F238E27FC236}">
                            <a16:creationId xmlns:a16="http://schemas.microsoft.com/office/drawing/2014/main" id="{66AE5D13-93CB-4102-A577-46361B03A411}"/>
                          </a:ext>
                        </a:extLst>
                      </p:cNvPr>
                      <p:cNvSpPr>
                        <a:spLocks noChangeAspect="1" noEditPoints="1"/>
                      </p:cNvSpPr>
                      <p:nvPr/>
                    </p:nvSpPr>
                    <p:spPr bwMode="auto">
                      <a:xfrm>
                        <a:off x="3007874" y="3484695"/>
                        <a:ext cx="244609" cy="30175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EE26B97-083E-4AF5-8C1D-76311A908C98}"/>
                        </a:ext>
                      </a:extLst>
                    </p:cNvPr>
                    <p:cNvGrpSpPr/>
                    <p:nvPr/>
                  </p:nvGrpSpPr>
                  <p:grpSpPr>
                    <a:xfrm>
                      <a:off x="2673339" y="3991465"/>
                      <a:ext cx="913678" cy="860196"/>
                      <a:chOff x="2673339" y="3991465"/>
                      <a:chExt cx="913678" cy="860196"/>
                    </a:xfrm>
                  </p:grpSpPr>
                  <p:sp>
                    <p:nvSpPr>
                      <p:cNvPr id="268" name="Title 1">
                        <a:extLst>
                          <a:ext uri="{FF2B5EF4-FFF2-40B4-BE49-F238E27FC236}">
                            <a16:creationId xmlns:a16="http://schemas.microsoft.com/office/drawing/2014/main" id="{45D7376B-24BA-4640-9484-F5FCC5D3AEAC}"/>
                          </a:ext>
                        </a:extLst>
                      </p:cNvPr>
                      <p:cNvSpPr txBox="1">
                        <a:spLocks/>
                      </p:cNvSpPr>
                      <p:nvPr/>
                    </p:nvSpPr>
                    <p:spPr>
                      <a:xfrm>
                        <a:off x="2673339"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Busca</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9" name="Rectangle: Rounded Corners 268">
                        <a:extLst>
                          <a:ext uri="{FF2B5EF4-FFF2-40B4-BE49-F238E27FC236}">
                            <a16:creationId xmlns:a16="http://schemas.microsoft.com/office/drawing/2014/main" id="{B02AA246-C301-4ADC-8B3D-C9ECF91D701E}"/>
                          </a:ext>
                        </a:extLst>
                      </p:cNvPr>
                      <p:cNvSpPr/>
                      <p:nvPr/>
                    </p:nvSpPr>
                    <p:spPr bwMode="auto">
                      <a:xfrm>
                        <a:off x="2901578"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magnify" title="Icon of a magnifying glass">
                        <a:extLst>
                          <a:ext uri="{FF2B5EF4-FFF2-40B4-BE49-F238E27FC236}">
                            <a16:creationId xmlns:a16="http://schemas.microsoft.com/office/drawing/2014/main" id="{A95073CF-7CD4-4FB5-9741-9792AFEE53FF}"/>
                          </a:ext>
                        </a:extLst>
                      </p:cNvPr>
                      <p:cNvSpPr>
                        <a:spLocks noChangeAspect="1" noEditPoints="1"/>
                      </p:cNvSpPr>
                      <p:nvPr/>
                    </p:nvSpPr>
                    <p:spPr bwMode="auto">
                      <a:xfrm flipH="1">
                        <a:off x="2993018" y="4488523"/>
                        <a:ext cx="274320" cy="269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683DAAAD-9B91-4C06-8BA0-71F9547B1A8B}"/>
                        </a:ext>
                      </a:extLst>
                    </p:cNvPr>
                    <p:cNvGrpSpPr/>
                    <p:nvPr/>
                  </p:nvGrpSpPr>
                  <p:grpSpPr>
                    <a:xfrm>
                      <a:off x="3443889" y="3991465"/>
                      <a:ext cx="913678" cy="860196"/>
                      <a:chOff x="3462550" y="3991465"/>
                      <a:chExt cx="913678" cy="860196"/>
                    </a:xfrm>
                  </p:grpSpPr>
                  <p:sp>
                    <p:nvSpPr>
                      <p:cNvPr id="263" name="Title 1">
                        <a:extLst>
                          <a:ext uri="{FF2B5EF4-FFF2-40B4-BE49-F238E27FC236}">
                            <a16:creationId xmlns:a16="http://schemas.microsoft.com/office/drawing/2014/main" id="{BB9E60F5-E73A-4C9B-AB6D-9CF6976A6467}"/>
                          </a:ext>
                        </a:extLst>
                      </p:cNvPr>
                      <p:cNvSpPr txBox="1">
                        <a:spLocks/>
                      </p:cNvSpPr>
                      <p:nvPr/>
                    </p:nvSpPr>
                    <p:spPr>
                      <a:xfrm>
                        <a:off x="3462550"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Pagamento</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4" name="Rectangle: Rounded Corners 263">
                        <a:extLst>
                          <a:ext uri="{FF2B5EF4-FFF2-40B4-BE49-F238E27FC236}">
                            <a16:creationId xmlns:a16="http://schemas.microsoft.com/office/drawing/2014/main" id="{68856418-8B32-48D0-9401-EEA5850BDD18}"/>
                          </a:ext>
                        </a:extLst>
                      </p:cNvPr>
                      <p:cNvSpPr/>
                      <p:nvPr/>
                    </p:nvSpPr>
                    <p:spPr bwMode="auto">
                      <a:xfrm>
                        <a:off x="3690789"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money" title="Icon of a creditcard with signal lines on top">
                        <a:extLst>
                          <a:ext uri="{FF2B5EF4-FFF2-40B4-BE49-F238E27FC236}">
                            <a16:creationId xmlns:a16="http://schemas.microsoft.com/office/drawing/2014/main" id="{DB63CAC4-DDC1-49B4-BA69-21AD359AD3F7}"/>
                          </a:ext>
                        </a:extLst>
                      </p:cNvPr>
                      <p:cNvSpPr>
                        <a:spLocks noChangeAspect="1" noEditPoints="1"/>
                      </p:cNvSpPr>
                      <p:nvPr/>
                    </p:nvSpPr>
                    <p:spPr bwMode="auto">
                      <a:xfrm>
                        <a:off x="3809425" y="4472185"/>
                        <a:ext cx="219929" cy="301752"/>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7" name="Group 26">
                      <a:extLst>
                        <a:ext uri="{FF2B5EF4-FFF2-40B4-BE49-F238E27FC236}">
                          <a16:creationId xmlns:a16="http://schemas.microsoft.com/office/drawing/2014/main" id="{F548FE3F-BF16-408D-BAD1-0A147BD501D9}"/>
                        </a:ext>
                      </a:extLst>
                    </p:cNvPr>
                    <p:cNvGrpSpPr/>
                    <p:nvPr/>
                  </p:nvGrpSpPr>
                  <p:grpSpPr>
                    <a:xfrm>
                      <a:off x="3443889" y="3003975"/>
                      <a:ext cx="913678" cy="860196"/>
                      <a:chOff x="3462550" y="3003975"/>
                      <a:chExt cx="913678" cy="860196"/>
                    </a:xfrm>
                  </p:grpSpPr>
                  <p:sp>
                    <p:nvSpPr>
                      <p:cNvPr id="240" name="Title 1">
                        <a:extLst>
                          <a:ext uri="{FF2B5EF4-FFF2-40B4-BE49-F238E27FC236}">
                            <a16:creationId xmlns:a16="http://schemas.microsoft.com/office/drawing/2014/main" id="{7B523BB1-3F67-490E-9EE4-597FDF678C3F}"/>
                          </a:ext>
                        </a:extLst>
                      </p:cNvPr>
                      <p:cNvSpPr txBox="1">
                        <a:spLocks/>
                      </p:cNvSpPr>
                      <p:nvPr/>
                    </p:nvSpPr>
                    <p:spPr>
                      <a:xfrm>
                        <a:off x="3462550"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50E6FF"/>
                            </a:solidFill>
                            <a:latin typeface="Segoe UI Semibold" panose="020B0702040204020203" pitchFamily="34" charset="0"/>
                            <a:cs typeface="Segoe UI Semibold" panose="020B0702040204020203" pitchFamily="34" charset="0"/>
                          </a:rPr>
                          <a:t>Salvou </a:t>
                        </a:r>
                        <a:br>
                          <a:rPr lang="en-US" sz="1000" spc="0">
                            <a:solidFill>
                              <a:srgbClr val="50E6FF"/>
                            </a:solidFill>
                            <a:latin typeface="Segoe UI Semibold" panose="020B0702040204020203" pitchFamily="34" charset="0"/>
                            <a:cs typeface="Segoe UI Semibold" panose="020B0702040204020203" pitchFamily="34" charset="0"/>
                          </a:rPr>
                        </a:br>
                        <a:r>
                          <a:rPr lang="en-US" sz="1000" spc="0">
                            <a:solidFill>
                              <a:srgbClr val="50E6FF"/>
                            </a:solidFill>
                            <a:latin typeface="Segoe UI Semibold" panose="020B0702040204020203" pitchFamily="34" charset="0"/>
                            <a:cs typeface="Segoe UI Semibold" panose="020B0702040204020203" pitchFamily="34" charset="0"/>
                          </a:rPr>
                          <a:t>Itens</a:t>
                        </a:r>
                      </a:p>
                    </p:txBody>
                  </p:sp>
                  <p:sp>
                    <p:nvSpPr>
                      <p:cNvPr id="244" name="Rectangle: Rounded Corners 243">
                        <a:extLst>
                          <a:ext uri="{FF2B5EF4-FFF2-40B4-BE49-F238E27FC236}">
                            <a16:creationId xmlns:a16="http://schemas.microsoft.com/office/drawing/2014/main" id="{20C60E4C-4C07-4F28-8C7F-9226E5BBB200}"/>
                          </a:ext>
                        </a:extLst>
                      </p:cNvPr>
                      <p:cNvSpPr/>
                      <p:nvPr/>
                    </p:nvSpPr>
                    <p:spPr bwMode="auto">
                      <a:xfrm>
                        <a:off x="3690789" y="3406971"/>
                        <a:ext cx="457200" cy="457200"/>
                      </a:xfrm>
                      <a:prstGeom prst="roundRect">
                        <a:avLst>
                          <a:gd name="adj" fmla="val 5334"/>
                        </a:avLst>
                      </a:prstGeom>
                      <a:no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ppy" title="Icon of a floppy disk">
                        <a:extLst>
                          <a:ext uri="{FF2B5EF4-FFF2-40B4-BE49-F238E27FC236}">
                            <a16:creationId xmlns:a16="http://schemas.microsoft.com/office/drawing/2014/main" id="{15B9B455-8D1E-46D9-9FCD-5EB0FBD0325B}"/>
                          </a:ext>
                        </a:extLst>
                      </p:cNvPr>
                      <p:cNvSpPr>
                        <a:spLocks noChangeAspect="1" noEditPoints="1"/>
                      </p:cNvSpPr>
                      <p:nvPr/>
                    </p:nvSpPr>
                    <p:spPr bwMode="auto">
                      <a:xfrm>
                        <a:off x="3782229" y="3499535"/>
                        <a:ext cx="274320" cy="27207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8B9B6D51-CDE8-4476-9057-7B13F5C87A50}"/>
                        </a:ext>
                      </a:extLst>
                    </p:cNvPr>
                    <p:cNvGrpSpPr/>
                    <p:nvPr/>
                  </p:nvGrpSpPr>
                  <p:grpSpPr>
                    <a:xfrm>
                      <a:off x="4214440" y="4145354"/>
                      <a:ext cx="913678" cy="706307"/>
                      <a:chOff x="4251761" y="4145354"/>
                      <a:chExt cx="913678" cy="706307"/>
                    </a:xfrm>
                  </p:grpSpPr>
                  <p:sp>
                    <p:nvSpPr>
                      <p:cNvPr id="259" name="Title 1">
                        <a:extLst>
                          <a:ext uri="{FF2B5EF4-FFF2-40B4-BE49-F238E27FC236}">
                            <a16:creationId xmlns:a16="http://schemas.microsoft.com/office/drawing/2014/main" id="{E472B796-E9BA-4FC5-AB94-458B7C15665E}"/>
                          </a:ext>
                        </a:extLst>
                      </p:cNvPr>
                      <p:cNvSpPr txBox="1">
                        <a:spLocks/>
                      </p:cNvSpPr>
                      <p:nvPr/>
                    </p:nvSpPr>
                    <p:spPr>
                      <a:xfrm>
                        <a:off x="4251761" y="4145354"/>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1" name="Rectangle: Rounded Corners 260">
                        <a:extLst>
                          <a:ext uri="{FF2B5EF4-FFF2-40B4-BE49-F238E27FC236}">
                            <a16:creationId xmlns:a16="http://schemas.microsoft.com/office/drawing/2014/main" id="{2690DC80-6DBB-42CB-B263-49CA959B9BEB}"/>
                          </a:ext>
                        </a:extLst>
                      </p:cNvPr>
                      <p:cNvSpPr/>
                      <p:nvPr/>
                    </p:nvSpPr>
                    <p:spPr bwMode="auto">
                      <a:xfrm>
                        <a:off x="4480000"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Processing_E9F5" title="Icon of two interlocked gears">
                        <a:extLst>
                          <a:ext uri="{FF2B5EF4-FFF2-40B4-BE49-F238E27FC236}">
                            <a16:creationId xmlns:a16="http://schemas.microsoft.com/office/drawing/2014/main" id="{4C0C6B33-C5FA-414F-8393-EE145CB7ACA1}"/>
                          </a:ext>
                        </a:extLst>
                      </p:cNvPr>
                      <p:cNvSpPr>
                        <a:spLocks noChangeAspect="1" noEditPoints="1"/>
                      </p:cNvSpPr>
                      <p:nvPr/>
                    </p:nvSpPr>
                    <p:spPr bwMode="auto">
                      <a:xfrm>
                        <a:off x="4557724" y="4491658"/>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6" name="Group 35">
                  <a:extLst>
                    <a:ext uri="{FF2B5EF4-FFF2-40B4-BE49-F238E27FC236}">
                      <a16:creationId xmlns:a16="http://schemas.microsoft.com/office/drawing/2014/main" id="{8C980BC5-AE46-4E39-87D9-09EF19D3C3F0}"/>
                    </a:ext>
                  </a:extLst>
                </p:cNvPr>
                <p:cNvGrpSpPr/>
                <p:nvPr/>
              </p:nvGrpSpPr>
              <p:grpSpPr>
                <a:xfrm>
                  <a:off x="2673339" y="5136894"/>
                  <a:ext cx="2454779" cy="1327666"/>
                  <a:chOff x="2673339" y="5262857"/>
                  <a:chExt cx="2454779" cy="1327666"/>
                </a:xfrm>
              </p:grpSpPr>
              <p:sp>
                <p:nvSpPr>
                  <p:cNvPr id="186" name="Rectangle: Rounded Corners 185">
                    <a:extLst>
                      <a:ext uri="{FF2B5EF4-FFF2-40B4-BE49-F238E27FC236}">
                        <a16:creationId xmlns:a16="http://schemas.microsoft.com/office/drawing/2014/main" id="{C38E78F9-C515-4F87-A6CB-98787261215D}"/>
                      </a:ext>
                    </a:extLst>
                  </p:cNvPr>
                  <p:cNvSpPr/>
                  <p:nvPr/>
                </p:nvSpPr>
                <p:spPr bwMode="auto">
                  <a:xfrm>
                    <a:off x="2754455" y="554229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Title 1">
                    <a:extLst>
                      <a:ext uri="{FF2B5EF4-FFF2-40B4-BE49-F238E27FC236}">
                        <a16:creationId xmlns:a16="http://schemas.microsoft.com/office/drawing/2014/main" id="{FCEEC7DA-FF1D-4E74-8514-ADD189E8460C}"/>
                      </a:ext>
                    </a:extLst>
                  </p:cNvPr>
                  <p:cNvSpPr txBox="1">
                    <a:spLocks/>
                  </p:cNvSpPr>
                  <p:nvPr/>
                </p:nvSpPr>
                <p:spPr>
                  <a:xfrm>
                    <a:off x="2754455" y="526285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Estoque e realização</a:t>
                    </a:r>
                  </a:p>
                </p:txBody>
              </p:sp>
              <p:grpSp>
                <p:nvGrpSpPr>
                  <p:cNvPr id="35" name="Group 34">
                    <a:extLst>
                      <a:ext uri="{FF2B5EF4-FFF2-40B4-BE49-F238E27FC236}">
                        <a16:creationId xmlns:a16="http://schemas.microsoft.com/office/drawing/2014/main" id="{54B7F012-688D-4AFC-8279-4FAE71E23862}"/>
                      </a:ext>
                    </a:extLst>
                  </p:cNvPr>
                  <p:cNvGrpSpPr/>
                  <p:nvPr/>
                </p:nvGrpSpPr>
                <p:grpSpPr>
                  <a:xfrm>
                    <a:off x="2673339" y="5618101"/>
                    <a:ext cx="2454779" cy="860196"/>
                    <a:chOff x="2673339" y="5618101"/>
                    <a:chExt cx="2454779" cy="860196"/>
                  </a:xfrm>
                </p:grpSpPr>
                <p:grpSp>
                  <p:nvGrpSpPr>
                    <p:cNvPr id="29" name="Group 28">
                      <a:extLst>
                        <a:ext uri="{FF2B5EF4-FFF2-40B4-BE49-F238E27FC236}">
                          <a16:creationId xmlns:a16="http://schemas.microsoft.com/office/drawing/2014/main" id="{EF73E1A2-1315-4F0E-A442-5808E2516C9A}"/>
                        </a:ext>
                      </a:extLst>
                    </p:cNvPr>
                    <p:cNvGrpSpPr/>
                    <p:nvPr/>
                  </p:nvGrpSpPr>
                  <p:grpSpPr>
                    <a:xfrm>
                      <a:off x="3443889" y="5618101"/>
                      <a:ext cx="913678" cy="860196"/>
                      <a:chOff x="3462550" y="5618101"/>
                      <a:chExt cx="913678" cy="860196"/>
                    </a:xfrm>
                  </p:grpSpPr>
                  <p:sp>
                    <p:nvSpPr>
                      <p:cNvPr id="204" name="Title 1">
                        <a:extLst>
                          <a:ext uri="{FF2B5EF4-FFF2-40B4-BE49-F238E27FC236}">
                            <a16:creationId xmlns:a16="http://schemas.microsoft.com/office/drawing/2014/main" id="{B98E9E22-3908-4BD2-8608-B11E2E76259B}"/>
                          </a:ext>
                        </a:extLst>
                      </p:cNvPr>
                      <p:cNvSpPr txBox="1">
                        <a:spLocks/>
                      </p:cNvSpPr>
                      <p:nvPr/>
                    </p:nvSpPr>
                    <p:spPr>
                      <a:xfrm>
                        <a:off x="3462550" y="561810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Entrega</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Soluções</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7" name="Rectangle: Rounded Corners 206">
                        <a:extLst>
                          <a:ext uri="{FF2B5EF4-FFF2-40B4-BE49-F238E27FC236}">
                            <a16:creationId xmlns:a16="http://schemas.microsoft.com/office/drawing/2014/main" id="{413AB955-4F05-45EB-BAD7-12B47B6910F9}"/>
                          </a:ext>
                        </a:extLst>
                      </p:cNvPr>
                      <p:cNvSpPr/>
                      <p:nvPr/>
                    </p:nvSpPr>
                    <p:spPr bwMode="auto">
                      <a:xfrm>
                        <a:off x="3690789"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Truck" title="Icon of a truck with a storage trailer">
                        <a:extLst>
                          <a:ext uri="{FF2B5EF4-FFF2-40B4-BE49-F238E27FC236}">
                            <a16:creationId xmlns:a16="http://schemas.microsoft.com/office/drawing/2014/main" id="{53E61F01-C106-4BFF-81ED-655E3D5EE3C5}"/>
                          </a:ext>
                        </a:extLst>
                      </p:cNvPr>
                      <p:cNvSpPr>
                        <a:spLocks noChangeAspect="1" noEditPoints="1"/>
                      </p:cNvSpPr>
                      <p:nvPr/>
                    </p:nvSpPr>
                    <p:spPr bwMode="auto">
                      <a:xfrm>
                        <a:off x="3768513" y="6180645"/>
                        <a:ext cx="301752" cy="138105"/>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4E7335C1-801E-405B-A7CB-005C1A2A9BA0}"/>
                        </a:ext>
                      </a:extLst>
                    </p:cNvPr>
                    <p:cNvGrpSpPr/>
                    <p:nvPr/>
                  </p:nvGrpSpPr>
                  <p:grpSpPr>
                    <a:xfrm>
                      <a:off x="2673339" y="5771990"/>
                      <a:ext cx="913678" cy="706307"/>
                      <a:chOff x="2673339" y="5771990"/>
                      <a:chExt cx="913678" cy="706307"/>
                    </a:xfrm>
                  </p:grpSpPr>
                  <p:sp>
                    <p:nvSpPr>
                      <p:cNvPr id="209" name="Title 1">
                        <a:extLst>
                          <a:ext uri="{FF2B5EF4-FFF2-40B4-BE49-F238E27FC236}">
                            <a16:creationId xmlns:a16="http://schemas.microsoft.com/office/drawing/2014/main" id="{5F058072-E0DA-4CB7-AADF-B66B179EE0DA}"/>
                          </a:ext>
                        </a:extLst>
                      </p:cNvPr>
                      <p:cNvSpPr txBox="1">
                        <a:spLocks/>
                      </p:cNvSpPr>
                      <p:nvPr/>
                    </p:nvSpPr>
                    <p:spPr>
                      <a:xfrm>
                        <a:off x="2673339"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Estoque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0" name="Rectangle: Rounded Corners 209">
                        <a:extLst>
                          <a:ext uri="{FF2B5EF4-FFF2-40B4-BE49-F238E27FC236}">
                            <a16:creationId xmlns:a16="http://schemas.microsoft.com/office/drawing/2014/main" id="{F3208296-1E85-4812-BA2E-6133C4194F4C}"/>
                          </a:ext>
                        </a:extLst>
                      </p:cNvPr>
                      <p:cNvSpPr/>
                      <p:nvPr/>
                    </p:nvSpPr>
                    <p:spPr bwMode="auto">
                      <a:xfrm>
                        <a:off x="2901578"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Product_ECDC" title="Icon of a box">
                        <a:extLst>
                          <a:ext uri="{FF2B5EF4-FFF2-40B4-BE49-F238E27FC236}">
                            <a16:creationId xmlns:a16="http://schemas.microsoft.com/office/drawing/2014/main" id="{0BA49D22-8A52-4FEB-A604-1394CF44F17E}"/>
                          </a:ext>
                        </a:extLst>
                      </p:cNvPr>
                      <p:cNvSpPr>
                        <a:spLocks noChangeAspect="1" noEditPoints="1"/>
                      </p:cNvSpPr>
                      <p:nvPr/>
                    </p:nvSpPr>
                    <p:spPr bwMode="auto">
                      <a:xfrm>
                        <a:off x="2996070" y="6098821"/>
                        <a:ext cx="268216" cy="30175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2230B090-98FE-405E-BC54-7C02A7C4954A}"/>
                        </a:ext>
                      </a:extLst>
                    </p:cNvPr>
                    <p:cNvGrpSpPr/>
                    <p:nvPr/>
                  </p:nvGrpSpPr>
                  <p:grpSpPr>
                    <a:xfrm>
                      <a:off x="4214440" y="5771990"/>
                      <a:ext cx="913678" cy="706307"/>
                      <a:chOff x="4251761" y="5771990"/>
                      <a:chExt cx="913678" cy="706307"/>
                    </a:xfrm>
                  </p:grpSpPr>
                  <p:sp>
                    <p:nvSpPr>
                      <p:cNvPr id="200" name="Title 1">
                        <a:extLst>
                          <a:ext uri="{FF2B5EF4-FFF2-40B4-BE49-F238E27FC236}">
                            <a16:creationId xmlns:a16="http://schemas.microsoft.com/office/drawing/2014/main" id="{593E36FE-9601-4B7A-920B-FB3EBC6E4C8D}"/>
                          </a:ext>
                        </a:extLst>
                      </p:cNvPr>
                      <p:cNvSpPr txBox="1">
                        <a:spLocks/>
                      </p:cNvSpPr>
                      <p:nvPr/>
                    </p:nvSpPr>
                    <p:spPr>
                      <a:xfrm>
                        <a:off x="4251761"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1" name="Rectangle: Rounded Corners 200">
                        <a:extLst>
                          <a:ext uri="{FF2B5EF4-FFF2-40B4-BE49-F238E27FC236}">
                            <a16:creationId xmlns:a16="http://schemas.microsoft.com/office/drawing/2014/main" id="{49CF3A28-E6C2-4188-A480-5A212DB9F2B5}"/>
                          </a:ext>
                        </a:extLst>
                      </p:cNvPr>
                      <p:cNvSpPr/>
                      <p:nvPr/>
                    </p:nvSpPr>
                    <p:spPr bwMode="auto">
                      <a:xfrm>
                        <a:off x="4480000"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5687A90C-275A-4396-BDAE-66964636C003}"/>
                          </a:ext>
                        </a:extLst>
                      </p:cNvPr>
                      <p:cNvSpPr>
                        <a:spLocks noChangeAspect="1" noEditPoints="1"/>
                      </p:cNvSpPr>
                      <p:nvPr/>
                    </p:nvSpPr>
                    <p:spPr bwMode="auto">
                      <a:xfrm>
                        <a:off x="4557724" y="611829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41" name="Straight Connector 40">
                <a:extLst>
                  <a:ext uri="{FF2B5EF4-FFF2-40B4-BE49-F238E27FC236}">
                    <a16:creationId xmlns:a16="http://schemas.microsoft.com/office/drawing/2014/main" id="{6BC03CE8-AE9D-46D4-82EA-DB65BF7B5A12}"/>
                  </a:ext>
                </a:extLst>
              </p:cNvPr>
              <p:cNvCxnSpPr/>
              <p:nvPr/>
            </p:nvCxnSpPr>
            <p:spPr>
              <a:xfrm>
                <a:off x="2106865"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4AA559B-D8B6-448C-81DF-1B54ECFD66F3}"/>
                  </a:ext>
                </a:extLst>
              </p:cNvPr>
              <p:cNvCxnSpPr/>
              <p:nvPr/>
            </p:nvCxnSpPr>
            <p:spPr>
              <a:xfrm>
                <a:off x="5335026"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FB7E8F0-2E47-4B51-A0A5-C0C79AB019E5}"/>
                  </a:ext>
                </a:extLst>
              </p:cNvPr>
              <p:cNvGrpSpPr/>
              <p:nvPr/>
            </p:nvGrpSpPr>
            <p:grpSpPr>
              <a:xfrm>
                <a:off x="9800748" y="2411386"/>
                <a:ext cx="913678" cy="3555331"/>
                <a:chOff x="9800748" y="2411386"/>
                <a:chExt cx="913678" cy="3555331"/>
              </a:xfrm>
            </p:grpSpPr>
            <p:grpSp>
              <p:nvGrpSpPr>
                <p:cNvPr id="315" name="Group 314">
                  <a:extLst>
                    <a:ext uri="{FF2B5EF4-FFF2-40B4-BE49-F238E27FC236}">
                      <a16:creationId xmlns:a16="http://schemas.microsoft.com/office/drawing/2014/main" id="{B4FDF1E9-6BA8-4AC0-A2E4-2CE53BA042C3}"/>
                    </a:ext>
                  </a:extLst>
                </p:cNvPr>
                <p:cNvGrpSpPr/>
                <p:nvPr/>
              </p:nvGrpSpPr>
              <p:grpSpPr>
                <a:xfrm>
                  <a:off x="9800748" y="2411386"/>
                  <a:ext cx="913678" cy="1099825"/>
                  <a:chOff x="8130510" y="4050918"/>
                  <a:chExt cx="913678" cy="1099825"/>
                </a:xfrm>
              </p:grpSpPr>
              <p:pic>
                <p:nvPicPr>
                  <p:cNvPr id="316" name="Graphic 315">
                    <a:extLst>
                      <a:ext uri="{FF2B5EF4-FFF2-40B4-BE49-F238E27FC236}">
                        <a16:creationId xmlns:a16="http://schemas.microsoft.com/office/drawing/2014/main" id="{8A27BD9E-99A1-4CB7-8EA5-2AB389F1E93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317" name="Title 1">
                    <a:extLst>
                      <a:ext uri="{FF2B5EF4-FFF2-40B4-BE49-F238E27FC236}">
                        <a16:creationId xmlns:a16="http://schemas.microsoft.com/office/drawing/2014/main" id="{75586C00-6AB4-48AB-8F97-C7D80AE51D17}"/>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8" name="Rectangle: Rounded Corners 317">
                    <a:extLst>
                      <a:ext uri="{FF2B5EF4-FFF2-40B4-BE49-F238E27FC236}">
                        <a16:creationId xmlns:a16="http://schemas.microsoft.com/office/drawing/2014/main" id="{FA2F583B-3012-4C1E-8BC4-40C7F0D0E512}"/>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0" name="Title 1">
                  <a:extLst>
                    <a:ext uri="{FF2B5EF4-FFF2-40B4-BE49-F238E27FC236}">
                      <a16:creationId xmlns:a16="http://schemas.microsoft.com/office/drawing/2014/main" id="{E4E2008A-D6A5-4434-BD76-BA221B3A08D1}"/>
                    </a:ext>
                  </a:extLst>
                </p:cNvPr>
                <p:cNvSpPr txBox="1">
                  <a:spLocks/>
                </p:cNvSpPr>
                <p:nvPr/>
              </p:nvSpPr>
              <p:spPr>
                <a:xfrm>
                  <a:off x="9800748" y="3592972"/>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Funções Azure</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1" name="Rectangle: Rounded Corners 310">
                  <a:extLst>
                    <a:ext uri="{FF2B5EF4-FFF2-40B4-BE49-F238E27FC236}">
                      <a16:creationId xmlns:a16="http://schemas.microsoft.com/office/drawing/2014/main" id="{7A3B3597-4E15-451D-9F6E-BED6478292EC}"/>
                    </a:ext>
                  </a:extLst>
                </p:cNvPr>
                <p:cNvSpPr/>
                <p:nvPr/>
              </p:nvSpPr>
              <p:spPr bwMode="auto">
                <a:xfrm>
                  <a:off x="9939950"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itle 1">
                  <a:extLst>
                    <a:ext uri="{FF2B5EF4-FFF2-40B4-BE49-F238E27FC236}">
                      <a16:creationId xmlns:a16="http://schemas.microsoft.com/office/drawing/2014/main" id="{85499CFF-ABB3-4F59-86A6-73E768F5A0E2}"/>
                    </a:ext>
                  </a:extLst>
                </p:cNvPr>
                <p:cNvSpPr txBox="1">
                  <a:spLocks/>
                </p:cNvSpPr>
                <p:nvPr/>
              </p:nvSpPr>
              <p:spPr>
                <a:xfrm>
                  <a:off x="9800748" y="4820725"/>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Cache Azure para Redis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4" name="Rectangle: Rounded Corners 313">
                  <a:extLst>
                    <a:ext uri="{FF2B5EF4-FFF2-40B4-BE49-F238E27FC236}">
                      <a16:creationId xmlns:a16="http://schemas.microsoft.com/office/drawing/2014/main" id="{67A62F54-B8CB-4CED-8E9A-FDC2E8AC9094}"/>
                    </a:ext>
                  </a:extLst>
                </p:cNvPr>
                <p:cNvSpPr/>
                <p:nvPr/>
              </p:nvSpPr>
              <p:spPr bwMode="auto">
                <a:xfrm>
                  <a:off x="9939950" y="533144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8E0ED1CF-CB91-4E2C-9C6C-84AB0C4778EE}"/>
                    </a:ext>
                  </a:extLst>
                </p:cNvPr>
                <p:cNvCxnSpPr>
                  <a:cxnSpLocks/>
                  <a:stCxn id="310" idx="0"/>
                  <a:endCxn id="318" idx="2"/>
                </p:cNvCxnSpPr>
                <p:nvPr/>
              </p:nvCxnSpPr>
              <p:spPr>
                <a:xfrm flipV="1">
                  <a:off x="10257587" y="3511211"/>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06E2B22-9273-4745-A862-12E118175286}"/>
                    </a:ext>
                  </a:extLst>
                </p:cNvPr>
                <p:cNvCxnSpPr>
                  <a:cxnSpLocks/>
                  <a:stCxn id="313" idx="0"/>
                  <a:endCxn id="311" idx="2"/>
                </p:cNvCxnSpPr>
                <p:nvPr/>
              </p:nvCxnSpPr>
              <p:spPr>
                <a:xfrm flipV="1">
                  <a:off x="10257587" y="4738964"/>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A8C8080A-5B9D-4725-B519-8939BB003B2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28987" y="4192727"/>
                  <a:ext cx="457200" cy="457200"/>
                </a:xfrm>
                <a:prstGeom prst="rect">
                  <a:avLst/>
                </a:prstGeom>
              </p:spPr>
            </p:pic>
            <p:pic>
              <p:nvPicPr>
                <p:cNvPr id="321" name="Graphic 320">
                  <a:extLst>
                    <a:ext uri="{FF2B5EF4-FFF2-40B4-BE49-F238E27FC236}">
                      <a16:creationId xmlns:a16="http://schemas.microsoft.com/office/drawing/2014/main" id="{F48AB710-2427-441F-A325-5D0697E1EB3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028987" y="5420480"/>
                  <a:ext cx="457200" cy="457200"/>
                </a:xfrm>
                <a:prstGeom prst="rect">
                  <a:avLst/>
                </a:prstGeom>
              </p:spPr>
            </p:pic>
          </p:grpSp>
          <p:grpSp>
            <p:nvGrpSpPr>
              <p:cNvPr id="60" name="Group 59">
                <a:extLst>
                  <a:ext uri="{FF2B5EF4-FFF2-40B4-BE49-F238E27FC236}">
                    <a16:creationId xmlns:a16="http://schemas.microsoft.com/office/drawing/2014/main" id="{23E733B3-BDBA-40BB-97E7-9159310A5A34}"/>
                  </a:ext>
                </a:extLst>
              </p:cNvPr>
              <p:cNvGrpSpPr/>
              <p:nvPr/>
            </p:nvGrpSpPr>
            <p:grpSpPr>
              <a:xfrm>
                <a:off x="5721716" y="2596051"/>
                <a:ext cx="913678" cy="2142913"/>
                <a:chOff x="5721716" y="2596051"/>
                <a:chExt cx="913678" cy="2142913"/>
              </a:xfrm>
            </p:grpSpPr>
            <p:grpSp>
              <p:nvGrpSpPr>
                <p:cNvPr id="58" name="Group 57">
                  <a:extLst>
                    <a:ext uri="{FF2B5EF4-FFF2-40B4-BE49-F238E27FC236}">
                      <a16:creationId xmlns:a16="http://schemas.microsoft.com/office/drawing/2014/main" id="{E860DAF4-C24D-4FAA-8D19-67F82F379344}"/>
                    </a:ext>
                  </a:extLst>
                </p:cNvPr>
                <p:cNvGrpSpPr/>
                <p:nvPr/>
              </p:nvGrpSpPr>
              <p:grpSpPr>
                <a:xfrm>
                  <a:off x="5721716" y="3823804"/>
                  <a:ext cx="913678" cy="915160"/>
                  <a:chOff x="5721716" y="3823804"/>
                  <a:chExt cx="913678" cy="915160"/>
                </a:xfrm>
              </p:grpSpPr>
              <p:sp>
                <p:nvSpPr>
                  <p:cNvPr id="303" name="Title 1">
                    <a:extLst>
                      <a:ext uri="{FF2B5EF4-FFF2-40B4-BE49-F238E27FC236}">
                        <a16:creationId xmlns:a16="http://schemas.microsoft.com/office/drawing/2014/main" id="{C99EF664-D60B-4A70-A21B-889059A1F762}"/>
                      </a:ext>
                    </a:extLst>
                  </p:cNvPr>
                  <p:cNvSpPr txBox="1">
                    <a:spLocks/>
                  </p:cNvSpPr>
                  <p:nvPr/>
                </p:nvSpPr>
                <p:spPr>
                  <a:xfrm>
                    <a:off x="5721716" y="3823804"/>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Armazenamento de tabela</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4" name="Rectangle: Rounded Corners 303">
                    <a:extLst>
                      <a:ext uri="{FF2B5EF4-FFF2-40B4-BE49-F238E27FC236}">
                        <a16:creationId xmlns:a16="http://schemas.microsoft.com/office/drawing/2014/main" id="{0F2959B5-F775-4852-BBCB-086AA88CB669}"/>
                      </a:ext>
                    </a:extLst>
                  </p:cNvPr>
                  <p:cNvSpPr/>
                  <p:nvPr/>
                </p:nvSpPr>
                <p:spPr bwMode="auto">
                  <a:xfrm>
                    <a:off x="5860918"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2" name="Picture 321">
                    <a:extLst>
                      <a:ext uri="{FF2B5EF4-FFF2-40B4-BE49-F238E27FC236}">
                        <a16:creationId xmlns:a16="http://schemas.microsoft.com/office/drawing/2014/main" id="{1B303A78-2B63-414C-91B0-641591436E4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949955" y="4192727"/>
                    <a:ext cx="457200" cy="457200"/>
                  </a:xfrm>
                  <a:prstGeom prst="rect">
                    <a:avLst/>
                  </a:prstGeom>
                </p:spPr>
              </p:pic>
            </p:grpSp>
            <p:grpSp>
              <p:nvGrpSpPr>
                <p:cNvPr id="57" name="Group 56">
                  <a:extLst>
                    <a:ext uri="{FF2B5EF4-FFF2-40B4-BE49-F238E27FC236}">
                      <a16:creationId xmlns:a16="http://schemas.microsoft.com/office/drawing/2014/main" id="{43FA5CAA-66EE-43DB-8E4F-1EFA3E31043C}"/>
                    </a:ext>
                  </a:extLst>
                </p:cNvPr>
                <p:cNvGrpSpPr/>
                <p:nvPr/>
              </p:nvGrpSpPr>
              <p:grpSpPr>
                <a:xfrm>
                  <a:off x="5721716" y="2596051"/>
                  <a:ext cx="913678" cy="915160"/>
                  <a:chOff x="5721716" y="2596051"/>
                  <a:chExt cx="913678" cy="915160"/>
                </a:xfrm>
              </p:grpSpPr>
              <p:sp>
                <p:nvSpPr>
                  <p:cNvPr id="299" name="Title 1">
                    <a:extLst>
                      <a:ext uri="{FF2B5EF4-FFF2-40B4-BE49-F238E27FC236}">
                        <a16:creationId xmlns:a16="http://schemas.microsoft.com/office/drawing/2014/main" id="{59392840-A2D5-4A4C-9539-9D9B18603B0F}"/>
                      </a:ext>
                    </a:extLst>
                  </p:cNvPr>
                  <p:cNvSpPr txBox="1">
                    <a:spLocks/>
                  </p:cNvSpPr>
                  <p:nvPr/>
                </p:nvSpPr>
                <p:spPr>
                  <a:xfrm>
                    <a:off x="5721716" y="259605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Ônibus de serviço</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0" name="Rectangle: Rounded Corners 299">
                    <a:extLst>
                      <a:ext uri="{FF2B5EF4-FFF2-40B4-BE49-F238E27FC236}">
                        <a16:creationId xmlns:a16="http://schemas.microsoft.com/office/drawing/2014/main" id="{969DC98F-BA9E-4908-A146-D7D5E674AF2D}"/>
                      </a:ext>
                    </a:extLst>
                  </p:cNvPr>
                  <p:cNvSpPr/>
                  <p:nvPr/>
                </p:nvSpPr>
                <p:spPr bwMode="auto">
                  <a:xfrm>
                    <a:off x="5860918" y="287593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3FF4210-A84A-4372-A4FF-293718EDCE8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49955" y="2964974"/>
                    <a:ext cx="457200" cy="457200"/>
                  </a:xfrm>
                  <a:prstGeom prst="rect">
                    <a:avLst/>
                  </a:prstGeom>
                </p:spPr>
              </p:pic>
            </p:grpSp>
          </p:grpSp>
          <p:cxnSp>
            <p:nvCxnSpPr>
              <p:cNvPr id="70" name="Connector: Elbow 69">
                <a:extLst>
                  <a:ext uri="{FF2B5EF4-FFF2-40B4-BE49-F238E27FC236}">
                    <a16:creationId xmlns:a16="http://schemas.microsoft.com/office/drawing/2014/main" id="{0216A82D-381F-4399-8A22-0C199AB683CB}"/>
                  </a:ext>
                </a:extLst>
              </p:cNvPr>
              <p:cNvCxnSpPr>
                <a:cxnSpLocks/>
                <a:stCxn id="300" idx="3"/>
              </p:cNvCxnSpPr>
              <p:nvPr/>
            </p:nvCxnSpPr>
            <p:spPr>
              <a:xfrm>
                <a:off x="6496192" y="3193573"/>
                <a:ext cx="406053" cy="7315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A8BFB0B-0F7F-4565-995F-93D60B83CE3B}"/>
                  </a:ext>
                </a:extLst>
              </p:cNvPr>
              <p:cNvGrpSpPr/>
              <p:nvPr/>
            </p:nvGrpSpPr>
            <p:grpSpPr>
              <a:xfrm>
                <a:off x="7105209" y="1673874"/>
                <a:ext cx="2225723" cy="3984928"/>
                <a:chOff x="7105210" y="1673874"/>
                <a:chExt cx="2225723" cy="3984928"/>
              </a:xfrm>
            </p:grpSpPr>
            <p:grpSp>
              <p:nvGrpSpPr>
                <p:cNvPr id="250" name="Group 249">
                  <a:extLst>
                    <a:ext uri="{FF2B5EF4-FFF2-40B4-BE49-F238E27FC236}">
                      <a16:creationId xmlns:a16="http://schemas.microsoft.com/office/drawing/2014/main" id="{A46FB822-4949-45DB-A289-2266A73186EE}"/>
                    </a:ext>
                  </a:extLst>
                </p:cNvPr>
                <p:cNvGrpSpPr/>
                <p:nvPr/>
              </p:nvGrpSpPr>
              <p:grpSpPr>
                <a:xfrm>
                  <a:off x="7761232" y="4558977"/>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CB9E8F3B-FC45-4330-924A-2B2E7943C982}"/>
                    </a:ext>
                  </a:extLst>
                </p:cNvPr>
                <p:cNvGrpSpPr/>
                <p:nvPr/>
              </p:nvGrpSpPr>
              <p:grpSpPr>
                <a:xfrm>
                  <a:off x="7105210" y="2947171"/>
                  <a:ext cx="2225723" cy="1483304"/>
                  <a:chOff x="5952559" y="1413851"/>
                  <a:chExt cx="2225723" cy="1483304"/>
                </a:xfrm>
              </p:grpSpPr>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952559" y="1663871"/>
                    <a:ext cx="2225723" cy="1233284"/>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952559" y="1413851"/>
                    <a:ext cx="21031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Serviço Azure Kubernetes (AKS)</a:t>
                    </a:r>
                  </a:p>
                </p:txBody>
              </p:sp>
              <p:grpSp>
                <p:nvGrpSpPr>
                  <p:cNvPr id="44" name="Group 43">
                    <a:extLst>
                      <a:ext uri="{FF2B5EF4-FFF2-40B4-BE49-F238E27FC236}">
                        <a16:creationId xmlns:a16="http://schemas.microsoft.com/office/drawing/2014/main" id="{68617CF2-E59C-40E3-9C16-8CF36E97295D}"/>
                      </a:ext>
                    </a:extLst>
                  </p:cNvPr>
                  <p:cNvGrpSpPr/>
                  <p:nvPr/>
                </p:nvGrpSpPr>
                <p:grpSpPr>
                  <a:xfrm>
                    <a:off x="6086844" y="1798283"/>
                    <a:ext cx="1957152" cy="915160"/>
                    <a:chOff x="6161033" y="1798283"/>
                    <a:chExt cx="1957152" cy="915160"/>
                  </a:xfrm>
                </p:grpSpPr>
                <p:grpSp>
                  <p:nvGrpSpPr>
                    <p:cNvPr id="43" name="Group 42">
                      <a:extLst>
                        <a:ext uri="{FF2B5EF4-FFF2-40B4-BE49-F238E27FC236}">
                          <a16:creationId xmlns:a16="http://schemas.microsoft.com/office/drawing/2014/main" id="{00EAC13A-C46A-464B-BC89-7C402FDE83D3}"/>
                        </a:ext>
                      </a:extLst>
                    </p:cNvPr>
                    <p:cNvGrpSpPr/>
                    <p:nvPr/>
                  </p:nvGrpSpPr>
                  <p:grpSpPr>
                    <a:xfrm>
                      <a:off x="6161033" y="1798283"/>
                      <a:ext cx="913678" cy="915160"/>
                      <a:chOff x="6613568" y="3547773"/>
                      <a:chExt cx="913678" cy="915160"/>
                    </a:xfrm>
                  </p:grpSpPr>
                  <p:sp>
                    <p:nvSpPr>
                      <p:cNvPr id="285" name="Title 1">
                        <a:extLst>
                          <a:ext uri="{FF2B5EF4-FFF2-40B4-BE49-F238E27FC236}">
                            <a16:creationId xmlns:a16="http://schemas.microsoft.com/office/drawing/2014/main" id="{D0DEBDF7-2194-4A1A-AF9C-2DFC18BA352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Papel do trabalhador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86" name="Rectangle: Rounded Corners 285">
                        <a:extLst>
                          <a:ext uri="{FF2B5EF4-FFF2-40B4-BE49-F238E27FC236}">
                            <a16:creationId xmlns:a16="http://schemas.microsoft.com/office/drawing/2014/main" id="{2E669232-5647-448C-9D2F-C456B4A3FEAC}"/>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people_4" title="Icon of a person">
                        <a:extLst>
                          <a:ext uri="{FF2B5EF4-FFF2-40B4-BE49-F238E27FC236}">
                            <a16:creationId xmlns:a16="http://schemas.microsoft.com/office/drawing/2014/main" id="{472882D6-4471-4C4F-BEE1-ADD37A365E7E}"/>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2" name="Group 291">
                      <a:extLst>
                        <a:ext uri="{FF2B5EF4-FFF2-40B4-BE49-F238E27FC236}">
                          <a16:creationId xmlns:a16="http://schemas.microsoft.com/office/drawing/2014/main" id="{1FB5B717-9B99-4494-858A-7E39B4932C5D}"/>
                        </a:ext>
                      </a:extLst>
                    </p:cNvPr>
                    <p:cNvGrpSpPr/>
                    <p:nvPr/>
                  </p:nvGrpSpPr>
                  <p:grpSpPr>
                    <a:xfrm>
                      <a:off x="7204507" y="1798283"/>
                      <a:ext cx="913678" cy="915160"/>
                      <a:chOff x="6613568" y="3547773"/>
                      <a:chExt cx="913678" cy="915160"/>
                    </a:xfrm>
                  </p:grpSpPr>
                  <p:sp>
                    <p:nvSpPr>
                      <p:cNvPr id="293" name="Title 1">
                        <a:extLst>
                          <a:ext uri="{FF2B5EF4-FFF2-40B4-BE49-F238E27FC236}">
                            <a16:creationId xmlns:a16="http://schemas.microsoft.com/office/drawing/2014/main" id="{A310112E-AFEC-4927-BD88-80E13776D8A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Papel do trabalhador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94" name="Rectangle: Rounded Corners 293">
                        <a:extLst>
                          <a:ext uri="{FF2B5EF4-FFF2-40B4-BE49-F238E27FC236}">
                            <a16:creationId xmlns:a16="http://schemas.microsoft.com/office/drawing/2014/main" id="{45248214-9BE8-4BD9-A938-10A46B4D3E4F}"/>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people_4" title="Icon of a person">
                        <a:extLst>
                          <a:ext uri="{FF2B5EF4-FFF2-40B4-BE49-F238E27FC236}">
                            <a16:creationId xmlns:a16="http://schemas.microsoft.com/office/drawing/2014/main" id="{083B298E-416A-4BC0-9247-285A75085211}"/>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a:extLst>
                    <a:ext uri="{FF2B5EF4-FFF2-40B4-BE49-F238E27FC236}">
                      <a16:creationId xmlns:a16="http://schemas.microsoft.com/office/drawing/2014/main" id="{F8EE69E3-A808-4E8E-9AB2-0842B36C578A}"/>
                    </a:ext>
                  </a:extLst>
                </p:cNvPr>
                <p:cNvGrpSpPr/>
                <p:nvPr/>
              </p:nvGrpSpPr>
              <p:grpSpPr>
                <a:xfrm>
                  <a:off x="7761232" y="1673874"/>
                  <a:ext cx="913678" cy="915160"/>
                  <a:chOff x="6199911" y="5345471"/>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99911" y="534547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Devops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39113" y="562535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7" name="Graphic 296">
                    <a:extLst>
                      <a:ext uri="{FF2B5EF4-FFF2-40B4-BE49-F238E27FC236}">
                        <a16:creationId xmlns:a16="http://schemas.microsoft.com/office/drawing/2014/main" id="{717DD5C0-1483-4635-B2F8-4EEDB3DD6DF5}"/>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428150" y="5714394"/>
                    <a:ext cx="457200" cy="457200"/>
                  </a:xfrm>
                  <a:prstGeom prst="rect">
                    <a:avLst/>
                  </a:prstGeom>
                </p:spPr>
              </p:pic>
            </p:grpSp>
            <p:cxnSp>
              <p:nvCxnSpPr>
                <p:cNvPr id="323" name="Connector: Elbow 322">
                  <a:extLst>
                    <a:ext uri="{FF2B5EF4-FFF2-40B4-BE49-F238E27FC236}">
                      <a16:creationId xmlns:a16="http://schemas.microsoft.com/office/drawing/2014/main" id="{B54E54E2-B816-4FA5-8827-295F02851402}"/>
                    </a:ext>
                  </a:extLst>
                </p:cNvPr>
                <p:cNvCxnSpPr>
                  <a:cxnSpLocks/>
                  <a:stCxn id="286" idx="2"/>
                  <a:endCxn id="248" idx="1"/>
                </p:cNvCxnSpPr>
                <p:nvPr/>
              </p:nvCxnSpPr>
              <p:spPr>
                <a:xfrm rot="16200000" flipH="1">
                  <a:off x="7251183" y="4691914"/>
                  <a:ext cx="1094402" cy="204100"/>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4" name="Connector: Elbow 323">
                  <a:extLst>
                    <a:ext uri="{FF2B5EF4-FFF2-40B4-BE49-F238E27FC236}">
                      <a16:creationId xmlns:a16="http://schemas.microsoft.com/office/drawing/2014/main" id="{0DD914C4-7FB6-41A1-99FB-4B0AE13ACF55}"/>
                    </a:ext>
                  </a:extLst>
                </p:cNvPr>
                <p:cNvCxnSpPr>
                  <a:cxnSpLocks/>
                  <a:stCxn id="248" idx="3"/>
                  <a:endCxn id="294" idx="2"/>
                </p:cNvCxnSpPr>
                <p:nvPr/>
              </p:nvCxnSpPr>
              <p:spPr>
                <a:xfrm flipV="1">
                  <a:off x="8535708" y="4246763"/>
                  <a:ext cx="204100" cy="1094402"/>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2C493-7851-4F92-8E04-F23DE569B9E3}"/>
                    </a:ext>
                  </a:extLst>
                </p:cNvPr>
                <p:cNvCxnSpPr>
                  <a:cxnSpLocks/>
                </p:cNvCxnSpPr>
                <p:nvPr/>
              </p:nvCxnSpPr>
              <p:spPr>
                <a:xfrm flipV="1">
                  <a:off x="8218071" y="2589034"/>
                  <a:ext cx="0" cy="27432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cxnSp>
            <p:nvCxnSpPr>
              <p:cNvPr id="326" name="Connector: Elbow 325">
                <a:extLst>
                  <a:ext uri="{FF2B5EF4-FFF2-40B4-BE49-F238E27FC236}">
                    <a16:creationId xmlns:a16="http://schemas.microsoft.com/office/drawing/2014/main" id="{559C27F0-0D98-4708-805B-3F0200EDEA89}"/>
                  </a:ext>
                </a:extLst>
              </p:cNvPr>
              <p:cNvCxnSpPr>
                <a:cxnSpLocks/>
                <a:stCxn id="244" idx="3"/>
                <a:endCxn id="220" idx="1"/>
              </p:cNvCxnSpPr>
              <p:nvPr/>
            </p:nvCxnSpPr>
            <p:spPr>
              <a:xfrm flipV="1">
                <a:off x="3949545" y="2271397"/>
                <a:ext cx="3950888" cy="1465255"/>
              </a:xfrm>
              <a:prstGeom prst="bentConnector3">
                <a:avLst>
                  <a:gd name="adj1" fmla="val 40081"/>
                </a:avLst>
              </a:prstGeom>
              <a:ln w="12700">
                <a:solidFill>
                  <a:schemeClr val="bg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A0B12E6-CBBC-42F0-8ACC-A61A7ABF0D1E}"/>
                  </a:ext>
                </a:extLst>
              </p:cNvPr>
              <p:cNvCxnSpPr/>
              <p:nvPr/>
            </p:nvCxnSpPr>
            <p:spPr>
              <a:xfrm flipV="1">
                <a:off x="9057445" y="3193574"/>
                <a:ext cx="882505" cy="735552"/>
              </a:xfrm>
              <a:prstGeom prst="bentConnector3">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E846A5D-BBCE-4094-9975-0FDCA17C0DFD}"/>
                  </a:ext>
                </a:extLst>
              </p:cNvPr>
              <p:cNvCxnSpPr>
                <a:cxnSpLocks/>
              </p:cNvCxnSpPr>
              <p:nvPr/>
            </p:nvCxnSpPr>
            <p:spPr>
              <a:xfrm>
                <a:off x="6695768" y="3929126"/>
                <a:ext cx="682929"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2051" name="Connector: Elbow 2050">
              <a:extLst>
                <a:ext uri="{FF2B5EF4-FFF2-40B4-BE49-F238E27FC236}">
                  <a16:creationId xmlns:a16="http://schemas.microsoft.com/office/drawing/2014/main" id="{A03DD380-69F0-4935-9F9B-930B96D3F3C1}"/>
                </a:ext>
              </a:extLst>
            </p:cNvPr>
            <p:cNvCxnSpPr>
              <a:cxnSpLocks/>
              <a:stCxn id="94" idx="3"/>
              <a:endCxn id="102" idx="3"/>
            </p:cNvCxnSpPr>
            <p:nvPr/>
          </p:nvCxnSpPr>
          <p:spPr>
            <a:xfrm>
              <a:off x="1916511" y="2456356"/>
              <a:ext cx="12700" cy="3237932"/>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Connector: Elbow 334">
              <a:extLst>
                <a:ext uri="{FF2B5EF4-FFF2-40B4-BE49-F238E27FC236}">
                  <a16:creationId xmlns:a16="http://schemas.microsoft.com/office/drawing/2014/main" id="{174F2E41-5B30-43BB-B52D-8D58F499FD1A}"/>
                </a:ext>
              </a:extLst>
            </p:cNvPr>
            <p:cNvCxnSpPr>
              <a:cxnSpLocks/>
            </p:cNvCxnSpPr>
            <p:nvPr/>
          </p:nvCxnSpPr>
          <p:spPr>
            <a:xfrm>
              <a:off x="1916511" y="3535667"/>
              <a:ext cx="12700" cy="1079311"/>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D4AB8619-5424-4C26-B238-7A9B1386E77F}"/>
                </a:ext>
              </a:extLst>
            </p:cNvPr>
            <p:cNvCxnSpPr/>
            <p:nvPr/>
          </p:nvCxnSpPr>
          <p:spPr>
            <a:xfrm flipV="1">
              <a:off x="2146041" y="4075322"/>
              <a:ext cx="764170" cy="0"/>
            </a:xfrm>
            <a:prstGeom prst="straightConnector1">
              <a:avLst/>
            </a:prstGeom>
            <a:ln w="12700">
              <a:solidFill>
                <a:schemeClr val="bg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23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itting at a desk in front of a computer&#10;&#10;Description automatically generated">
            <a:extLst>
              <a:ext uri="{FF2B5EF4-FFF2-40B4-BE49-F238E27FC236}">
                <a16:creationId xmlns:a16="http://schemas.microsoft.com/office/drawing/2014/main" id="{8B7C702A-B4CD-4401-AAAE-2C5CCBBA51A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3400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7" name="Rectangle 6">
            <a:extLst>
              <a:ext uri="{FF2B5EF4-FFF2-40B4-BE49-F238E27FC236}">
                <a16:creationId xmlns:a16="http://schemas.microsoft.com/office/drawing/2014/main" id="{1E601A08-3A08-41AA-9A5C-D749423A0255}"/>
              </a:ext>
            </a:extLst>
          </p:cNvPr>
          <p:cNvSpPr/>
          <p:nvPr/>
        </p:nvSpPr>
        <p:spPr>
          <a:xfrm>
            <a:off x="455995" y="3038808"/>
            <a:ext cx="4226072" cy="2677656"/>
          </a:xfrm>
          <a:prstGeom prst="rect">
            <a:avLst/>
          </a:prstGeom>
        </p:spPr>
        <p:txBody>
          <a:bodyPr wrap="square" lIns="0" rIns="0">
            <a:spAutoFit/>
          </a:bodyPr>
          <a:lstStyle/>
          <a:p>
            <a:r>
              <a:rPr lang="en-US" sz="2000" dirty="0" err="1">
                <a:solidFill>
                  <a:srgbClr val="0078D7"/>
                </a:solidFill>
                <a:latin typeface="Segoe UI Semibold" panose="020B0702040204020203" pitchFamily="34" charset="0"/>
                <a:cs typeface="Segoe UI Semibold" panose="020B0702040204020203" pitchFamily="34" charset="0"/>
              </a:rPr>
              <a:t>Desafio</a:t>
            </a:r>
            <a:endParaRPr lang="en-US" sz="2000" dirty="0">
              <a:solidFill>
                <a:srgbClr val="0078D7"/>
              </a:solidFill>
              <a:latin typeface="Segoe UI Semibold" panose="020B0702040204020203" pitchFamily="34" charset="0"/>
              <a:cs typeface="Segoe UI Semibold" panose="020B0702040204020203" pitchFamily="34" charset="0"/>
            </a:endParaRPr>
          </a:p>
          <a:p>
            <a:r>
              <a:rPr lang="en-US" sz="1600" dirty="0" err="1">
                <a:solidFill>
                  <a:srgbClr val="000000"/>
                </a:solidFill>
                <a:latin typeface="Segoe UI" panose="020B0502040204020203" pitchFamily="34" charset="0"/>
                <a:cs typeface="Segoe UI" panose="020B0502040204020203" pitchFamily="34" charset="0"/>
              </a:rPr>
              <a:t>Implementar</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novas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inovações</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produtos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em</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cima</a:t>
            </a:r>
            <a:r>
              <a:rPr lang="en-US" sz="1600" dirty="0">
                <a:solidFill>
                  <a:srgbClr val="000000"/>
                </a:solidFill>
                <a:latin typeface="Segoe UI" panose="020B0502040204020203" pitchFamily="34" charset="0"/>
                <a:cs typeface="Segoe UI" panose="020B0502040204020203" pitchFamily="34" charset="0"/>
              </a:rPr>
              <a:t> dos </a:t>
            </a:r>
            <a:r>
              <a:rPr lang="en-US" sz="1600" dirty="0" err="1">
                <a:solidFill>
                  <a:srgbClr val="000000"/>
                </a:solidFill>
                <a:latin typeface="Segoe UI" panose="020B0502040204020203" pitchFamily="34" charset="0"/>
                <a:cs typeface="Segoe UI" panose="020B0502040204020203" pitchFamily="34" charset="0"/>
              </a:rPr>
              <a:t>sistemas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existentes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em</a:t>
            </a:r>
            <a:r>
              <a:rPr lang="en-US" sz="1600" dirty="0">
                <a:solidFill>
                  <a:srgbClr val="000000"/>
                </a:solidFill>
                <a:latin typeface="Segoe UI" panose="020B0502040204020203" pitchFamily="34" charset="0"/>
                <a:cs typeface="Segoe UI" panose="020B0502040204020203" pitchFamily="34" charset="0"/>
              </a:rPr>
              <a:t> um </a:t>
            </a:r>
            <a:r>
              <a:rPr lang="en-US" sz="1600" dirty="0" err="1">
                <a:solidFill>
                  <a:srgbClr val="000000"/>
                </a:solidFill>
                <a:latin typeface="Segoe UI" panose="020B0502040204020203" pitchFamily="34" charset="0"/>
                <a:cs typeface="Segoe UI" panose="020B0502040204020203" pitchFamily="34" charset="0"/>
              </a:rPr>
              <a:t>ambiente</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seguro</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sem</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aumentar</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os</a:t>
            </a:r>
            <a:r>
              <a:rPr lang="en-US" sz="1600" dirty="0">
                <a:solidFill>
                  <a:srgbClr val="000000"/>
                </a:solidFill>
                <a:latin typeface="Segoe UI" panose="020B0502040204020203" pitchFamily="34" charset="0"/>
                <a:cs typeface="Segoe UI" panose="020B0502040204020203" pitchFamily="34" charset="0"/>
              </a:rPr>
              <a:t> custos </a:t>
            </a:r>
            <a:r>
              <a:rPr lang="en-US" sz="1600" dirty="0" err="1">
                <a:solidFill>
                  <a:srgbClr val="000000"/>
                </a:solidFill>
                <a:latin typeface="Segoe UI" panose="020B0502040204020203" pitchFamily="34" charset="0"/>
                <a:cs typeface="Segoe UI" panose="020B0502040204020203" pitchFamily="34" charset="0"/>
              </a:rPr>
              <a:t>operacionais</a:t>
            </a:r>
            <a:r>
              <a:rPr lang="en-US" sz="1600" dirty="0">
                <a:solidFill>
                  <a:srgbClr val="000000"/>
                </a:solidFill>
                <a:latin typeface="Segoe UI" panose="020B0502040204020203" pitchFamily="34" charset="0"/>
                <a:cs typeface="Segoe UI" panose="020B0502040204020203" pitchFamily="34" charset="0"/>
              </a:rPr>
              <a:t>. </a:t>
            </a:r>
          </a:p>
          <a:p>
            <a:endParaRPr lang="en-US" sz="1600" dirty="0">
              <a:solidFill>
                <a:srgbClr val="000000"/>
              </a:solidFill>
              <a:latin typeface="Segoe UI" panose="020B0502040204020203" pitchFamily="34" charset="0"/>
              <a:cs typeface="Segoe UI" panose="020B0502040204020203" pitchFamily="34" charset="0"/>
            </a:endParaRPr>
          </a:p>
          <a:p>
            <a:r>
              <a:rPr lang="en-US" sz="2000" dirty="0" err="1">
                <a:solidFill>
                  <a:srgbClr val="0078D7"/>
                </a:solidFill>
                <a:latin typeface="Segoe UI Semibold" panose="020B0702040204020203" pitchFamily="34" charset="0"/>
                <a:cs typeface="Segoe UI Semibold" panose="020B0702040204020203" pitchFamily="34" charset="0"/>
              </a:rPr>
              <a:t>Resultado</a:t>
            </a:r>
            <a:endParaRPr lang="en-US" sz="2000" dirty="0">
              <a:solidFill>
                <a:srgbClr val="0078D7"/>
              </a:solidFill>
              <a:latin typeface="Segoe UI Semibold" panose="020B0702040204020203" pitchFamily="34" charset="0"/>
              <a:cs typeface="Segoe UI Semibold" panose="020B0702040204020203" pitchFamily="34" charset="0"/>
            </a:endParaRPr>
          </a:p>
          <a:p>
            <a:r>
              <a:rPr lang="en-US" sz="1600" dirty="0" err="1">
                <a:solidFill>
                  <a:srgbClr val="000000"/>
                </a:solidFill>
                <a:latin typeface="Segoe UI" panose="020B0502040204020203" pitchFamily="34" charset="0"/>
                <a:cs typeface="Segoe UI" panose="020B0502040204020203" pitchFamily="34" charset="0"/>
              </a:rPr>
              <a:t>Ambiente</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nativo</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nuvem</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rápido</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seguro</a:t>
            </a:r>
            <a:r>
              <a:rPr lang="en-US" sz="1600" dirty="0">
                <a:solidFill>
                  <a:srgbClr val="000000"/>
                </a:solidFill>
                <a:latin typeface="Segoe UI" panose="020B0502040204020203" pitchFamily="34" charset="0"/>
                <a:cs typeface="Segoe UI" panose="020B0502040204020203" pitchFamily="34" charset="0"/>
              </a:rPr>
              <a:t> com </a:t>
            </a:r>
            <a:r>
              <a:rPr lang="en-US" sz="1600" dirty="0" err="1">
                <a:solidFill>
                  <a:srgbClr val="000000"/>
                </a:solidFill>
                <a:latin typeface="Segoe UI" panose="020B0502040204020203" pitchFamily="34" charset="0"/>
                <a:cs typeface="Segoe UI" panose="020B0502040204020203" pitchFamily="34" charset="0"/>
              </a:rPr>
              <a:t>exposição</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controlada</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alimentada</a:t>
            </a:r>
            <a:r>
              <a:rPr lang="en-US" sz="1600" dirty="0">
                <a:solidFill>
                  <a:srgbClr val="000000"/>
                </a:solidFill>
                <a:latin typeface="Segoe UI" panose="020B0502040204020203" pitchFamily="34" charset="0"/>
                <a:cs typeface="Segoe UI" panose="020B0502040204020203" pitchFamily="34" charset="0"/>
              </a:rPr>
              <a:t> por ferramentas de </a:t>
            </a:r>
            <a:r>
              <a:rPr lang="en-US" sz="1600" dirty="0" err="1">
                <a:solidFill>
                  <a:srgbClr val="000000"/>
                </a:solidFill>
                <a:latin typeface="Segoe UI" panose="020B0502040204020203" pitchFamily="34" charset="0"/>
                <a:cs typeface="Segoe UI" panose="020B0502040204020203" pitchFamily="34" charset="0"/>
              </a:rPr>
              <a:t>autenticação</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segurança</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classe</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mundial</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como</a:t>
            </a:r>
            <a:r>
              <a:rPr lang="en-US" sz="1600" dirty="0">
                <a:solidFill>
                  <a:srgbClr val="000000"/>
                </a:solidFill>
                <a:latin typeface="Segoe UI" panose="020B0502040204020203" pitchFamily="34" charset="0"/>
                <a:cs typeface="Segoe UI" panose="020B0502040204020203" pitchFamily="34" charset="0"/>
              </a:rPr>
              <a:t> o Azure Active Directory. </a:t>
            </a:r>
          </a:p>
        </p:txBody>
      </p:sp>
      <p:sp>
        <p:nvSpPr>
          <p:cNvPr id="8" name="Title 3">
            <a:extLst>
              <a:ext uri="{FF2B5EF4-FFF2-40B4-BE49-F238E27FC236}">
                <a16:creationId xmlns:a16="http://schemas.microsoft.com/office/drawing/2014/main" id="{6017EA16-0172-4359-8CC2-49A2EF641848}"/>
              </a:ext>
            </a:extLst>
          </p:cNvPr>
          <p:cNvSpPr txBox="1">
            <a:spLocks/>
          </p:cNvSpPr>
          <p:nvPr/>
        </p:nvSpPr>
        <p:spPr>
          <a:xfrm>
            <a:off x="455995" y="580121"/>
            <a:ext cx="4434453"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Desenvolvedores fintech autores de aplicativos inovadores em um ambiente altamente seguro e colaborativo</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B5D51BCB-23BB-48BD-9B08-F95CFC88FBC1}"/>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CD3E34BE-4271-4941-8E33-F51F0B8773ED}"/>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772073" y="1517514"/>
            <a:ext cx="4017524" cy="4017524"/>
          </a:xfrm>
          <a:prstGeom prst="rect">
            <a:avLst/>
          </a:prstGeom>
        </p:spPr>
      </p:pic>
    </p:spTree>
    <p:extLst>
      <p:ext uri="{BB962C8B-B14F-4D97-AF65-F5344CB8AC3E}">
        <p14:creationId xmlns:p14="http://schemas.microsoft.com/office/powerpoint/2010/main" val="1478284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"Os bancos podem executar seu sistema principal no local, enquanto ainda gerenciam aplicativos de marketplace na nuvem. Estamos facilitando sua exposição controlada à nuvem, e isso é emocionante."</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Chefe Global de Gestão de Produtos</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5"/>
            <a:chOff x="1578941" y="894661"/>
            <a:chExt cx="9034119" cy="5446585"/>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9257" y="4608673"/>
              <a:ext cx="4034080" cy="1732573"/>
              <a:chOff x="2703985" y="3259306"/>
              <a:chExt cx="4034080" cy="1732573"/>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477343"/>
                <a:ext cx="4029212" cy="1514536"/>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754239" y="3703944"/>
                <a:ext cx="3983826" cy="1123654"/>
                <a:chOff x="2750937" y="3820577"/>
                <a:chExt cx="3983826" cy="1123654"/>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Chave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Cofre</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750937" y="3820577"/>
                  <a:ext cx="914401" cy="1123632"/>
                  <a:chOff x="2750937" y="3682460"/>
                  <a:chExt cx="914401" cy="1123632"/>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750937" y="3682460"/>
                    <a:ext cx="914401" cy="425297"/>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Cosmos </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596588" y="3830079"/>
                  <a:ext cx="666372" cy="1114130"/>
                  <a:chOff x="3356482" y="3691962"/>
                  <a:chExt cx="666372" cy="1114130"/>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356482" y="3691962"/>
                    <a:ext cx="666372" cy="415795"/>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SQL</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Database</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Aplicativo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259306"/>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dirty="0">
                    <a:ln w="3175">
                      <a:noFill/>
                    </a:ln>
                    <a:solidFill>
                      <a:srgbClr val="FFFFFF"/>
                    </a:solidFill>
                    <a:latin typeface="Segoe UI"/>
                    <a:cs typeface="Segoe UI Semilight" panose="020B0402040204020203" pitchFamily="34" charset="0"/>
                  </a:rPr>
                  <a:t>Infra-estrutura</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Serviço Azure Kubernetes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Diretório Ativo</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Balanceador de carga</a:t>
                </a:r>
                <a:br>
                  <a:rPr lang="en-US" sz="1000">
                    <a:solidFill>
                      <a:schemeClr val="bg1"/>
                    </a:solidFill>
                  </a:rPr>
                </a:br>
                <a:r>
                  <a:rPr lang="en-US" sz="800" i="1">
                    <a:solidFill>
                      <a:schemeClr val="bg1"/>
                    </a:solidFill>
                  </a:rPr>
                  <a:t>Interno</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Monitor de contêineres</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Serviços on-prem</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Rotas Expressas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Rede Virtual</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Balanceador de carga</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Externo</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erson sitting at a desk in front of a store&#10;&#10;Description automatically generated">
            <a:extLst>
              <a:ext uri="{FF2B5EF4-FFF2-40B4-BE49-F238E27FC236}">
                <a16:creationId xmlns:a16="http://schemas.microsoft.com/office/drawing/2014/main" id="{590F1016-CE57-4CE6-ACE1-A7ACC849EB9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Title 3">
            <a:extLst>
              <a:ext uri="{FF2B5EF4-FFF2-40B4-BE49-F238E27FC236}">
                <a16:creationId xmlns:a16="http://schemas.microsoft.com/office/drawing/2014/main" id="{1AD76A51-E459-4901-8588-26AB7FB86625}"/>
              </a:ext>
            </a:extLst>
          </p:cNvPr>
          <p:cNvSpPr txBox="1">
            <a:spLocks/>
          </p:cNvSpPr>
          <p:nvPr/>
        </p:nvSpPr>
        <p:spPr>
          <a:xfrm>
            <a:off x="2662490" y="580121"/>
            <a:ext cx="6867020"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3200" spc="0">
                <a:solidFill>
                  <a:schemeClr val="bg1"/>
                </a:solidFill>
                <a:latin typeface="Segoe UI Light" panose="020B0502040204020203" pitchFamily="34" charset="0"/>
                <a:cs typeface="Segoe UI Light" panose="020B0502040204020203" pitchFamily="34" charset="0"/>
              </a:rPr>
              <a:t>Milhares de clientes constroem aplicativos nativos em nuvem no Microsoft Azure</a:t>
            </a:r>
          </a:p>
        </p:txBody>
      </p:sp>
      <p:sp>
        <p:nvSpPr>
          <p:cNvPr id="2" name="Rectangle 1">
            <a:extLst>
              <a:ext uri="{FF2B5EF4-FFF2-40B4-BE49-F238E27FC236}">
                <a16:creationId xmlns:a16="http://schemas.microsoft.com/office/drawing/2014/main" id="{066D0598-C0E2-4198-901D-2D0AC991A303}"/>
              </a:ext>
            </a:extLst>
          </p:cNvPr>
          <p:cNvSpPr/>
          <p:nvPr/>
        </p:nvSpPr>
        <p:spPr bwMode="auto">
          <a:xfrm>
            <a:off x="0" y="2000738"/>
            <a:ext cx="12192000" cy="3444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F5E73B5-1C71-4273-A15E-69EBC8BA943D}"/>
              </a:ext>
            </a:extLst>
          </p:cNvPr>
          <p:cNvGrpSpPr/>
          <p:nvPr/>
        </p:nvGrpSpPr>
        <p:grpSpPr>
          <a:xfrm>
            <a:off x="427694" y="2275976"/>
            <a:ext cx="11336612" cy="2894242"/>
            <a:chOff x="428203" y="2344573"/>
            <a:chExt cx="11336612" cy="2894242"/>
          </a:xfrm>
        </p:grpSpPr>
        <p:grpSp>
          <p:nvGrpSpPr>
            <p:cNvPr id="36" name="Group 35">
              <a:extLst>
                <a:ext uri="{FF2B5EF4-FFF2-40B4-BE49-F238E27FC236}">
                  <a16:creationId xmlns:a16="http://schemas.microsoft.com/office/drawing/2014/main" id="{D59A34C1-1BAD-4FFB-9C01-7A44950D0899}"/>
                </a:ext>
              </a:extLst>
            </p:cNvPr>
            <p:cNvGrpSpPr/>
            <p:nvPr/>
          </p:nvGrpSpPr>
          <p:grpSpPr>
            <a:xfrm>
              <a:off x="442795" y="3545912"/>
              <a:ext cx="11306410" cy="386513"/>
              <a:chOff x="442795" y="3497101"/>
              <a:chExt cx="11306410" cy="386513"/>
            </a:xfrm>
          </p:grpSpPr>
          <p:pic>
            <p:nvPicPr>
              <p:cNvPr id="243" name="Picture 4" descr="Image result for Siemens Healthineers logo png">
                <a:extLst>
                  <a:ext uri="{FF2B5EF4-FFF2-40B4-BE49-F238E27FC236}">
                    <a16:creationId xmlns:a16="http://schemas.microsoft.com/office/drawing/2014/main" id="{DBB99376-B69C-4DEA-94CD-1A631DF54F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00449" y="3586406"/>
                <a:ext cx="848756" cy="207903"/>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6" descr="Image result for Xerox logo png">
                <a:extLst>
                  <a:ext uri="{FF2B5EF4-FFF2-40B4-BE49-F238E27FC236}">
                    <a16:creationId xmlns:a16="http://schemas.microsoft.com/office/drawing/2014/main" id="{15EE638A-DC34-45FC-93BC-D266F39E17E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22051" y="3563259"/>
                <a:ext cx="809542" cy="254197"/>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descr="Image result for walmart logo png">
                <a:extLst>
                  <a:ext uri="{FF2B5EF4-FFF2-40B4-BE49-F238E27FC236}">
                    <a16:creationId xmlns:a16="http://schemas.microsoft.com/office/drawing/2014/main" id="{38613327-D2BF-45C6-B063-16BBE620C14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2795" y="3581351"/>
                <a:ext cx="900877" cy="218012"/>
              </a:xfrm>
              <a:prstGeom prst="rect">
                <a:avLst/>
              </a:prstGeom>
              <a:solidFill>
                <a:sysClr val="window" lastClr="FFFFFF"/>
              </a:solidFill>
            </p:spPr>
          </p:pic>
          <p:pic>
            <p:nvPicPr>
              <p:cNvPr id="246" name="Picture 2" descr="Story logo">
                <a:extLst>
                  <a:ext uri="{FF2B5EF4-FFF2-40B4-BE49-F238E27FC236}">
                    <a16:creationId xmlns:a16="http://schemas.microsoft.com/office/drawing/2014/main" id="{F6273BCB-B21B-4457-B700-02D80C5C98C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80810" y="3578307"/>
                <a:ext cx="1113972" cy="2241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2" descr="Image result for ford logo png">
                <a:extLst>
                  <a:ext uri="{FF2B5EF4-FFF2-40B4-BE49-F238E27FC236}">
                    <a16:creationId xmlns:a16="http://schemas.microsoft.com/office/drawing/2014/main" id="{B42898E2-6082-4D17-882B-A2E2936EBA8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31920" y="3601845"/>
                <a:ext cx="472063" cy="177024"/>
              </a:xfrm>
              <a:prstGeom prst="rect">
                <a:avLst/>
              </a:prstGeom>
              <a:solidFill>
                <a:sysClr val="window" lastClr="FFFFFF"/>
              </a:solidFill>
            </p:spPr>
          </p:pic>
          <p:pic>
            <p:nvPicPr>
              <p:cNvPr id="248" name="Picture 8" descr="Image result for ge healthcare logo">
                <a:extLst>
                  <a:ext uri="{FF2B5EF4-FFF2-40B4-BE49-F238E27FC236}">
                    <a16:creationId xmlns:a16="http://schemas.microsoft.com/office/drawing/2014/main" id="{DED5497E-4C81-4DD6-BB24-4B5D2172F3F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50214" y="3540866"/>
                <a:ext cx="753736" cy="298982"/>
              </a:xfrm>
              <a:prstGeom prst="rect">
                <a:avLst/>
              </a:prstGeom>
              <a:solidFill>
                <a:sysClr val="window" lastClr="FFFFFF"/>
              </a:solidFill>
            </p:spPr>
          </p:pic>
          <p:pic>
            <p:nvPicPr>
              <p:cNvPr id="249" name="Picture 4" descr="See the source image">
                <a:extLst>
                  <a:ext uri="{FF2B5EF4-FFF2-40B4-BE49-F238E27FC236}">
                    <a16:creationId xmlns:a16="http://schemas.microsoft.com/office/drawing/2014/main" id="{7DCEEB9A-697D-4007-8814-027420444D1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28701" y="3602642"/>
                <a:ext cx="956212" cy="17543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4" descr="Image result for adobe logo png">
                <a:extLst>
                  <a:ext uri="{FF2B5EF4-FFF2-40B4-BE49-F238E27FC236}">
                    <a16:creationId xmlns:a16="http://schemas.microsoft.com/office/drawing/2014/main" id="{D4548A66-32A6-450E-A69B-8CE208E0B5CD}"/>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065282" y="3576620"/>
                <a:ext cx="547794" cy="227474"/>
              </a:xfrm>
              <a:prstGeom prst="rect">
                <a:avLst/>
              </a:prstGeom>
              <a:solidFill>
                <a:sysClr val="window" lastClr="FFFFFF"/>
              </a:solidFill>
            </p:spPr>
          </p:pic>
          <p:pic>
            <p:nvPicPr>
              <p:cNvPr id="251" name="Picture 250" descr="Image result for ernst and young logo png">
                <a:extLst>
                  <a:ext uri="{FF2B5EF4-FFF2-40B4-BE49-F238E27FC236}">
                    <a16:creationId xmlns:a16="http://schemas.microsoft.com/office/drawing/2014/main" id="{3B7C7A3B-E7B1-41AD-BB74-A93E98F4DEFB}"/>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041088" y="3509703"/>
                <a:ext cx="350475" cy="36130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252" name="Picture 10" descr="Image result for xbox logo png">
                <a:extLst>
                  <a:ext uri="{FF2B5EF4-FFF2-40B4-BE49-F238E27FC236}">
                    <a16:creationId xmlns:a16="http://schemas.microsoft.com/office/drawing/2014/main" id="{082FEDE9-3C51-4661-BF54-CFAE8AE7CA34}"/>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168731" y="3497101"/>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47F4F15E-A25C-41EF-81E2-FE975F01810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1121" y="3568335"/>
                <a:ext cx="787023" cy="244045"/>
              </a:xfrm>
              <a:prstGeom prst="rect">
                <a:avLst/>
              </a:prstGeom>
            </p:spPr>
          </p:pic>
        </p:grpSp>
        <p:grpSp>
          <p:nvGrpSpPr>
            <p:cNvPr id="39" name="Group 38">
              <a:extLst>
                <a:ext uri="{FF2B5EF4-FFF2-40B4-BE49-F238E27FC236}">
                  <a16:creationId xmlns:a16="http://schemas.microsoft.com/office/drawing/2014/main" id="{303E650C-D9C4-4680-8564-DCBA73C3964B}"/>
                </a:ext>
              </a:extLst>
            </p:cNvPr>
            <p:cNvGrpSpPr/>
            <p:nvPr/>
          </p:nvGrpSpPr>
          <p:grpSpPr>
            <a:xfrm>
              <a:off x="428203" y="2344573"/>
              <a:ext cx="11335595" cy="327547"/>
              <a:chOff x="428203" y="2344573"/>
              <a:chExt cx="11335595" cy="327547"/>
            </a:xfrm>
          </p:grpSpPr>
          <p:pic>
            <p:nvPicPr>
              <p:cNvPr id="124" name="Picture 123">
                <a:extLst>
                  <a:ext uri="{FF2B5EF4-FFF2-40B4-BE49-F238E27FC236}">
                    <a16:creationId xmlns:a16="http://schemas.microsoft.com/office/drawing/2014/main" id="{D530D2DC-5B23-44CA-A943-B7153FC4B50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65382" y="2417573"/>
                <a:ext cx="712569" cy="181546"/>
              </a:xfrm>
              <a:prstGeom prst="rect">
                <a:avLst/>
              </a:prstGeom>
            </p:spPr>
          </p:pic>
          <p:pic>
            <p:nvPicPr>
              <p:cNvPr id="125" name="Picture 8" descr="Story logo">
                <a:extLst>
                  <a:ext uri="{FF2B5EF4-FFF2-40B4-BE49-F238E27FC236}">
                    <a16:creationId xmlns:a16="http://schemas.microsoft.com/office/drawing/2014/main" id="{B7139537-C57A-435E-8407-C6ECF0A5871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1268740" y="2378297"/>
                <a:ext cx="495058" cy="260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descr="Image result for boeing logo">
                <a:extLst>
                  <a:ext uri="{FF2B5EF4-FFF2-40B4-BE49-F238E27FC236}">
                    <a16:creationId xmlns:a16="http://schemas.microsoft.com/office/drawing/2014/main" id="{E0C6512C-098A-463D-ACC3-BB6E796970D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28203" y="2387349"/>
                <a:ext cx="975603" cy="241995"/>
              </a:xfrm>
              <a:prstGeom prst="rect">
                <a:avLst/>
              </a:prstGeom>
              <a:solidFill>
                <a:sysClr val="window" lastClr="FFFFFF"/>
              </a:solidFill>
            </p:spPr>
          </p:pic>
          <p:pic>
            <p:nvPicPr>
              <p:cNvPr id="127" name="Picture 4" descr="Image result for siemens logo">
                <a:extLst>
                  <a:ext uri="{FF2B5EF4-FFF2-40B4-BE49-F238E27FC236}">
                    <a16:creationId xmlns:a16="http://schemas.microsoft.com/office/drawing/2014/main" id="{DD97E644-BC5F-421D-BF0E-60595E8D1D2A}"/>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994387" y="2371700"/>
                <a:ext cx="1148190" cy="273293"/>
              </a:xfrm>
              <a:prstGeom prst="rect">
                <a:avLst/>
              </a:prstGeom>
              <a:solidFill>
                <a:sysClr val="window" lastClr="FFFFFF"/>
              </a:solidFill>
            </p:spPr>
          </p:pic>
          <p:pic>
            <p:nvPicPr>
              <p:cNvPr id="128" name="Picture 8" descr="Image result for toyota logo png">
                <a:extLst>
                  <a:ext uri="{FF2B5EF4-FFF2-40B4-BE49-F238E27FC236}">
                    <a16:creationId xmlns:a16="http://schemas.microsoft.com/office/drawing/2014/main" id="{B6AE8323-C8F1-4ECD-B74A-7CAB0E5BBD2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430702" y="2377947"/>
                <a:ext cx="310695" cy="260798"/>
              </a:xfrm>
              <a:prstGeom prst="rect">
                <a:avLst/>
              </a:prstGeom>
              <a:solidFill>
                <a:sysClr val="window" lastClr="FFFFFF"/>
              </a:solidFill>
            </p:spPr>
          </p:pic>
          <p:pic>
            <p:nvPicPr>
              <p:cNvPr id="129" name="Picture 20" descr="https://upload.wikimedia.org/wikipedia/commons/thumb/5/56/Deloitte.svg/2000px-Deloitte.svg.png">
                <a:extLst>
                  <a:ext uri="{FF2B5EF4-FFF2-40B4-BE49-F238E27FC236}">
                    <a16:creationId xmlns:a16="http://schemas.microsoft.com/office/drawing/2014/main" id="{45AC6B12-2E0C-47C8-93CF-09F4D30ECAE8}"/>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691931" y="2398038"/>
                <a:ext cx="1014331" cy="220617"/>
              </a:xfrm>
              <a:prstGeom prst="rect">
                <a:avLst/>
              </a:prstGeom>
              <a:solidFill>
                <a:sysClr val="window" lastClr="FFFFFF"/>
              </a:solidFill>
            </p:spPr>
          </p:pic>
          <p:pic>
            <p:nvPicPr>
              <p:cNvPr id="130" name="Picture 32" descr="http://www.carlogos.org/logo/Rolls-Royce-text-logo-2000x600.png">
                <a:extLst>
                  <a:ext uri="{FF2B5EF4-FFF2-40B4-BE49-F238E27FC236}">
                    <a16:creationId xmlns:a16="http://schemas.microsoft.com/office/drawing/2014/main" id="{D7FB399C-FCC1-4420-812F-1487912E73DD}"/>
                  </a:ext>
                </a:extLst>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029522" y="2398038"/>
                <a:ext cx="1047735" cy="220617"/>
              </a:xfrm>
              <a:prstGeom prst="rect">
                <a:avLst/>
              </a:prstGeom>
              <a:solidFill>
                <a:sysClr val="window" lastClr="FFFFFF"/>
              </a:solidFill>
            </p:spPr>
          </p:pic>
          <p:pic>
            <p:nvPicPr>
              <p:cNvPr id="131" name="Picture 12" descr="Image result for sitecore logo png">
                <a:extLst>
                  <a:ext uri="{FF2B5EF4-FFF2-40B4-BE49-F238E27FC236}">
                    <a16:creationId xmlns:a16="http://schemas.microsoft.com/office/drawing/2014/main" id="{81DA0F6C-7CE9-4DB0-B46B-F508854EC4E4}"/>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981748" y="2359386"/>
                <a:ext cx="875953" cy="297921"/>
              </a:xfrm>
              <a:prstGeom prst="rect">
                <a:avLst/>
              </a:prstGeom>
              <a:solidFill>
                <a:schemeClr val="bg1"/>
              </a:solidFill>
            </p:spPr>
          </p:pic>
          <p:pic>
            <p:nvPicPr>
              <p:cNvPr id="132" name="Picture 2" descr="http://content.asos-media.com/-/media/images/meta/asos-logo.jpg">
                <a:extLst>
                  <a:ext uri="{FF2B5EF4-FFF2-40B4-BE49-F238E27FC236}">
                    <a16:creationId xmlns:a16="http://schemas.microsoft.com/office/drawing/2014/main" id="{165731A3-8948-4220-A4F1-8BBFF1C7EB1E}"/>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145826" y="2403831"/>
                <a:ext cx="564948" cy="209031"/>
              </a:xfrm>
              <a:prstGeom prst="rect">
                <a:avLst/>
              </a:prstGeom>
              <a:solidFill>
                <a:sysClr val="window" lastClr="FFFFFF"/>
              </a:solidFill>
            </p:spPr>
          </p:pic>
          <p:pic>
            <p:nvPicPr>
              <p:cNvPr id="133" name="Picture 132" descr="Image result for ericsson logo png">
                <a:extLst>
                  <a:ext uri="{FF2B5EF4-FFF2-40B4-BE49-F238E27FC236}">
                    <a16:creationId xmlns:a16="http://schemas.microsoft.com/office/drawing/2014/main" id="{37976433-B125-4D50-82FF-6AEC210A4DE7}"/>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998899" y="2407665"/>
                <a:ext cx="981719" cy="201363"/>
              </a:xfrm>
              <a:prstGeom prst="rect">
                <a:avLst/>
              </a:prstGeom>
              <a:solidFill>
                <a:sysClr val="window" lastClr="FFFFFF"/>
              </a:solidFill>
            </p:spPr>
          </p:pic>
          <p:pic>
            <p:nvPicPr>
              <p:cNvPr id="24" name="Picture 23" descr="A close up of a sign&#10;&#10;Description automatically generated">
                <a:extLst>
                  <a:ext uri="{FF2B5EF4-FFF2-40B4-BE49-F238E27FC236}">
                    <a16:creationId xmlns:a16="http://schemas.microsoft.com/office/drawing/2014/main" id="{8EBB314F-A9AC-4E2C-B200-E4C717CA671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366076" y="2344573"/>
                <a:ext cx="327547" cy="327547"/>
              </a:xfrm>
              <a:prstGeom prst="rect">
                <a:avLst/>
              </a:prstGeom>
            </p:spPr>
          </p:pic>
        </p:grpSp>
        <p:grpSp>
          <p:nvGrpSpPr>
            <p:cNvPr id="37" name="Group 36">
              <a:extLst>
                <a:ext uri="{FF2B5EF4-FFF2-40B4-BE49-F238E27FC236}">
                  <a16:creationId xmlns:a16="http://schemas.microsoft.com/office/drawing/2014/main" id="{03239F57-7BEA-492F-A9D9-0B1936802E17}"/>
                </a:ext>
              </a:extLst>
            </p:cNvPr>
            <p:cNvGrpSpPr/>
            <p:nvPr/>
          </p:nvGrpSpPr>
          <p:grpSpPr>
            <a:xfrm>
              <a:off x="442738" y="4842476"/>
              <a:ext cx="11314277" cy="396339"/>
              <a:chOff x="442738" y="4842476"/>
              <a:chExt cx="11314277" cy="396339"/>
            </a:xfrm>
          </p:grpSpPr>
          <p:pic>
            <p:nvPicPr>
              <p:cNvPr id="279" name="Picture 278">
                <a:extLst>
                  <a:ext uri="{FF2B5EF4-FFF2-40B4-BE49-F238E27FC236}">
                    <a16:creationId xmlns:a16="http://schemas.microsoft.com/office/drawing/2014/main" id="{3A037E99-31C9-4F7F-A7BF-22646D8D15AF}"/>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408002" y="4911215"/>
                <a:ext cx="1103559" cy="258860"/>
              </a:xfrm>
              <a:prstGeom prst="rect">
                <a:avLst/>
              </a:prstGeom>
            </p:spPr>
          </p:pic>
          <p:pic>
            <p:nvPicPr>
              <p:cNvPr id="280" name="Picture 279" descr="A picture containing clipart&#10;&#10;Description automatically generated">
                <a:extLst>
                  <a:ext uri="{FF2B5EF4-FFF2-40B4-BE49-F238E27FC236}">
                    <a16:creationId xmlns:a16="http://schemas.microsoft.com/office/drawing/2014/main" id="{BE553726-E92A-4994-B64A-70F2CF30024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672653" y="4936044"/>
                <a:ext cx="497437" cy="209203"/>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F340652D-33FB-420F-B4AB-F27D7B2C9382}"/>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292510" y="4842476"/>
                <a:ext cx="817193" cy="396339"/>
              </a:xfrm>
              <a:prstGeom prst="rect">
                <a:avLst/>
              </a:prstGeom>
            </p:spPr>
          </p:pic>
          <p:pic>
            <p:nvPicPr>
              <p:cNvPr id="282" name="Picture 18" descr="Image result for Robert Bosch GmbH png logo">
                <a:extLst>
                  <a:ext uri="{FF2B5EF4-FFF2-40B4-BE49-F238E27FC236}">
                    <a16:creationId xmlns:a16="http://schemas.microsoft.com/office/drawing/2014/main" id="{D40B7886-27BB-473E-8DC8-67FDAD7887E4}"/>
                  </a:ext>
                </a:extLst>
              </p:cNvPr>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10749473" y="4924477"/>
                <a:ext cx="1007542" cy="23233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8" descr="Image result for coca-cola logo">
                <a:extLst>
                  <a:ext uri="{FF2B5EF4-FFF2-40B4-BE49-F238E27FC236}">
                    <a16:creationId xmlns:a16="http://schemas.microsoft.com/office/drawing/2014/main" id="{F454F2F5-3B1C-40CD-8337-7FDDAF0F76AA}"/>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442738" y="4939147"/>
                <a:ext cx="612340" cy="202997"/>
              </a:xfrm>
              <a:prstGeom prst="rect">
                <a:avLst/>
              </a:prstGeom>
              <a:solidFill>
                <a:sysClr val="window" lastClr="FFFFFF"/>
              </a:solidFill>
            </p:spPr>
          </p:pic>
          <p:pic>
            <p:nvPicPr>
              <p:cNvPr id="284" name="Picture 38" descr="Image result for kroger logo png">
                <a:extLst>
                  <a:ext uri="{FF2B5EF4-FFF2-40B4-BE49-F238E27FC236}">
                    <a16:creationId xmlns:a16="http://schemas.microsoft.com/office/drawing/2014/main" id="{0398B83C-21E8-4E17-8EA3-4C0499E45A19}"/>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4637911" y="4869019"/>
                <a:ext cx="416687" cy="343253"/>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Image result for real madrid logo png">
                <a:extLst>
                  <a:ext uri="{FF2B5EF4-FFF2-40B4-BE49-F238E27FC236}">
                    <a16:creationId xmlns:a16="http://schemas.microsoft.com/office/drawing/2014/main" id="{7EDF09EB-0382-40A7-8064-F0A8F59FC82F}"/>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377097" y="4850147"/>
                <a:ext cx="380996" cy="380996"/>
              </a:xfrm>
              <a:prstGeom prst="rect">
                <a:avLst/>
              </a:prstGeom>
              <a:solidFill>
                <a:sysClr val="window" lastClr="FFFFFF"/>
              </a:solidFill>
            </p:spPr>
          </p:pic>
          <p:pic>
            <p:nvPicPr>
              <p:cNvPr id="287" name="Picture 20" descr="https://www.marcjacobs.com/on/demandware.static/-/Sites-marcjacobs-Library/default/dwe7f3799d/MJ_Logo_Updated.png">
                <a:extLst>
                  <a:ext uri="{FF2B5EF4-FFF2-40B4-BE49-F238E27FC236}">
                    <a16:creationId xmlns:a16="http://schemas.microsoft.com/office/drawing/2014/main" id="{B02DD653-29A6-4232-8B08-68B25CBB6CA6}"/>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748637" y="5003865"/>
                <a:ext cx="1146730" cy="73560"/>
              </a:xfrm>
              <a:prstGeom prst="rect">
                <a:avLst/>
              </a:prstGeom>
              <a:solidFill>
                <a:sysClr val="window" lastClr="FFFFFF"/>
              </a:solidFill>
            </p:spPr>
          </p:pic>
          <p:pic>
            <p:nvPicPr>
              <p:cNvPr id="288" name="Picture 287" descr="A close up of a sign&#10;&#10;Description automatically generated">
                <a:extLst>
                  <a:ext uri="{FF2B5EF4-FFF2-40B4-BE49-F238E27FC236}">
                    <a16:creationId xmlns:a16="http://schemas.microsoft.com/office/drawing/2014/main" id="{727CE975-ECE0-41A2-8E59-15957B029F63}"/>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996005" y="4863565"/>
                <a:ext cx="438736" cy="354160"/>
              </a:xfrm>
              <a:prstGeom prst="rect">
                <a:avLst/>
              </a:prstGeom>
            </p:spPr>
          </p:pic>
          <p:pic>
            <p:nvPicPr>
              <p:cNvPr id="2050" name="Picture 2" descr="Image result for sam's club logo png">
                <a:extLst>
                  <a:ext uri="{FF2B5EF4-FFF2-40B4-BE49-F238E27FC236}">
                    <a16:creationId xmlns:a16="http://schemas.microsoft.com/office/drawing/2014/main" id="{29E126F5-5AEA-48AA-A540-F4E2A65B2648}"/>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292990" y="4904760"/>
                <a:ext cx="1217735" cy="2717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logo&#10;&#10;Description automatically generated">
                <a:extLst>
                  <a:ext uri="{FF2B5EF4-FFF2-40B4-BE49-F238E27FC236}">
                    <a16:creationId xmlns:a16="http://schemas.microsoft.com/office/drawing/2014/main" id="{B91E01CC-E2EF-4918-A738-EC1CE61A4D59}"/>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133279" y="4891657"/>
                <a:ext cx="266720" cy="297976"/>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BDB481E2-520D-46DA-AB28-7FBFF7E4FC49}"/>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347615" y="4943599"/>
                <a:ext cx="791570" cy="194093"/>
              </a:xfrm>
              <a:prstGeom prst="rect">
                <a:avLst/>
              </a:prstGeom>
            </p:spPr>
          </p:pic>
        </p:grpSp>
        <p:grpSp>
          <p:nvGrpSpPr>
            <p:cNvPr id="38" name="Group 37">
              <a:extLst>
                <a:ext uri="{FF2B5EF4-FFF2-40B4-BE49-F238E27FC236}">
                  <a16:creationId xmlns:a16="http://schemas.microsoft.com/office/drawing/2014/main" id="{7E019B39-035F-4EEA-A126-8D5E78B0C4DE}"/>
                </a:ext>
              </a:extLst>
            </p:cNvPr>
            <p:cNvGrpSpPr/>
            <p:nvPr/>
          </p:nvGrpSpPr>
          <p:grpSpPr>
            <a:xfrm>
              <a:off x="452487" y="2926267"/>
              <a:ext cx="11312328" cy="365498"/>
              <a:chOff x="452487" y="2883353"/>
              <a:chExt cx="11312328" cy="365498"/>
            </a:xfrm>
          </p:grpSpPr>
          <p:pic>
            <p:nvPicPr>
              <p:cNvPr id="230" name="Picture 2" descr="Image result for hafslund logo png">
                <a:extLst>
                  <a:ext uri="{FF2B5EF4-FFF2-40B4-BE49-F238E27FC236}">
                    <a16:creationId xmlns:a16="http://schemas.microsoft.com/office/drawing/2014/main" id="{DDB484C2-5659-4BFB-B0F6-E4505842B3B3}"/>
                  </a:ext>
                </a:extLst>
              </p:cNvPr>
              <p:cNvPicPr>
                <a:picLocks noChangeAspect="1" noChangeArrowheads="1"/>
              </p:cNvPicPr>
              <p:nvPr/>
            </p:nvPicPr>
            <p:blipFill rotWithShape="1">
              <a:blip r:embed="rId38" cstate="screen">
                <a:extLst>
                  <a:ext uri="{28A0092B-C50C-407E-A947-70E740481C1C}">
                    <a14:useLocalDpi xmlns:a14="http://schemas.microsoft.com/office/drawing/2010/main"/>
                  </a:ext>
                </a:extLst>
              </a:blip>
              <a:srcRect b="35867"/>
              <a:stretch/>
            </p:blipFill>
            <p:spPr bwMode="auto">
              <a:xfrm>
                <a:off x="7471863" y="2949550"/>
                <a:ext cx="1133592" cy="233105"/>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8" descr="Image result for Webjet logo png">
                <a:extLst>
                  <a:ext uri="{FF2B5EF4-FFF2-40B4-BE49-F238E27FC236}">
                    <a16:creationId xmlns:a16="http://schemas.microsoft.com/office/drawing/2014/main" id="{E28A7ECE-E8EF-46CF-9A4B-AB358D863B4C}"/>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5540956" y="2950980"/>
                <a:ext cx="465094" cy="23024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8" descr="Image result for johnson and johnson logo png">
                <a:extLst>
                  <a:ext uri="{FF2B5EF4-FFF2-40B4-BE49-F238E27FC236}">
                    <a16:creationId xmlns:a16="http://schemas.microsoft.com/office/drawing/2014/main" id="{AC3D2BA6-1445-4CB4-8278-6C419C2D465F}"/>
                  </a:ext>
                </a:extLst>
              </p:cNvPr>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a:stretch/>
            </p:blipFill>
            <p:spPr bwMode="auto">
              <a:xfrm>
                <a:off x="452487" y="2901318"/>
                <a:ext cx="1090233" cy="329568"/>
              </a:xfrm>
              <a:prstGeom prst="rect">
                <a:avLst/>
              </a:prstGeom>
              <a:solidFill>
                <a:sysClr val="window" lastClr="FFFFFF"/>
              </a:solidFill>
            </p:spPr>
          </p:pic>
          <p:pic>
            <p:nvPicPr>
              <p:cNvPr id="233" name="Picture 14" descr="Image result for caterpillar logo png">
                <a:extLst>
                  <a:ext uri="{FF2B5EF4-FFF2-40B4-BE49-F238E27FC236}">
                    <a16:creationId xmlns:a16="http://schemas.microsoft.com/office/drawing/2014/main" id="{C8810FC2-2CCA-459C-8180-51D38B53ACA0}"/>
                  </a:ext>
                </a:extLst>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844692" y="2946076"/>
                <a:ext cx="1101574" cy="240053"/>
              </a:xfrm>
              <a:prstGeom prst="rect">
                <a:avLst/>
              </a:prstGeom>
              <a:solidFill>
                <a:sysClr val="window" lastClr="FFFFFF"/>
              </a:solidFill>
            </p:spPr>
          </p:pic>
          <p:pic>
            <p:nvPicPr>
              <p:cNvPr id="234" name="Picture 6" descr="Image result for starbucks logo">
                <a:extLst>
                  <a:ext uri="{FF2B5EF4-FFF2-40B4-BE49-F238E27FC236}">
                    <a16:creationId xmlns:a16="http://schemas.microsoft.com/office/drawing/2014/main" id="{E9161E0E-4F29-46AC-9608-EDC98C6C8F94}"/>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3248238" y="2887280"/>
                <a:ext cx="379053" cy="357645"/>
              </a:xfrm>
              <a:prstGeom prst="rect">
                <a:avLst/>
              </a:prstGeom>
              <a:solidFill>
                <a:schemeClr val="bg1"/>
              </a:solidFill>
            </p:spPr>
          </p:pic>
          <p:pic>
            <p:nvPicPr>
              <p:cNvPr id="235" name="Picture 2" descr="Image result for emirates logo">
                <a:extLst>
                  <a:ext uri="{FF2B5EF4-FFF2-40B4-BE49-F238E27FC236}">
                    <a16:creationId xmlns:a16="http://schemas.microsoft.com/office/drawing/2014/main" id="{467E1B08-3C93-4E07-9CFE-3F212EE5FAD6}"/>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3929263" y="2915204"/>
                <a:ext cx="394791" cy="301796"/>
              </a:xfrm>
              <a:prstGeom prst="rect">
                <a:avLst/>
              </a:prstGeom>
              <a:solidFill>
                <a:sysClr val="window" lastClr="FFFFFF"/>
              </a:solidFill>
            </p:spPr>
          </p:pic>
          <p:pic>
            <p:nvPicPr>
              <p:cNvPr id="236" name="Picture 235">
                <a:extLst>
                  <a:ext uri="{FF2B5EF4-FFF2-40B4-BE49-F238E27FC236}">
                    <a16:creationId xmlns:a16="http://schemas.microsoft.com/office/drawing/2014/main" id="{46FEB8B8-4CAE-4266-9DD2-616EDA1A3681}"/>
                  </a:ext>
                </a:extLst>
              </p:cNvPr>
              <p:cNvPicPr>
                <a:picLocks noChangeAspect="1"/>
              </p:cNvPicPr>
              <p:nvPr/>
            </p:nvPicPr>
            <p:blipFill rotWithShape="1">
              <a:blip r:embed="rId44" cstate="screen">
                <a:extLst>
                  <a:ext uri="{28A0092B-C50C-407E-A947-70E740481C1C}">
                    <a14:useLocalDpi xmlns:a14="http://schemas.microsoft.com/office/drawing/2010/main"/>
                  </a:ext>
                </a:extLst>
              </a:blip>
              <a:srcRect/>
              <a:stretch/>
            </p:blipFill>
            <p:spPr>
              <a:xfrm>
                <a:off x="4626026" y="2964036"/>
                <a:ext cx="612958" cy="204133"/>
              </a:xfrm>
              <a:prstGeom prst="rect">
                <a:avLst/>
              </a:prstGeom>
            </p:spPr>
          </p:pic>
          <p:pic>
            <p:nvPicPr>
              <p:cNvPr id="237" name="Picture 2">
                <a:extLst>
                  <a:ext uri="{FF2B5EF4-FFF2-40B4-BE49-F238E27FC236}">
                    <a16:creationId xmlns:a16="http://schemas.microsoft.com/office/drawing/2014/main" id="{282E5794-4F3F-4A35-88B6-0F941E813250}"/>
                  </a:ext>
                </a:extLst>
              </p:cNvPr>
              <p:cNvPicPr>
                <a:picLocks noChangeAspect="1" noChangeArrowheads="1"/>
              </p:cNvPicPr>
              <p:nvPr/>
            </p:nvPicPr>
            <p:blipFill rotWithShape="1">
              <a:blip r:embed="rId45" cstate="screen">
                <a:extLst>
                  <a:ext uri="{28A0092B-C50C-407E-A947-70E740481C1C}">
                    <a14:useLocalDpi xmlns:a14="http://schemas.microsoft.com/office/drawing/2010/main"/>
                  </a:ext>
                </a:extLst>
              </a:blip>
              <a:srcRect/>
              <a:stretch/>
            </p:blipFill>
            <p:spPr bwMode="auto">
              <a:xfrm>
                <a:off x="8907427" y="2883353"/>
                <a:ext cx="308559" cy="365498"/>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daimler logo png">
                <a:extLst>
                  <a:ext uri="{FF2B5EF4-FFF2-40B4-BE49-F238E27FC236}">
                    <a16:creationId xmlns:a16="http://schemas.microsoft.com/office/drawing/2014/main" id="{85E05B7E-1154-4D16-B901-C15667A899EE}"/>
                  </a:ext>
                </a:extLst>
              </p:cNvPr>
              <p:cNvPicPr>
                <a:picLocks noChangeAspect="1" noChangeArrowheads="1"/>
              </p:cNvPicPr>
              <p:nvPr/>
            </p:nvPicPr>
            <p:blipFill rotWithShape="1">
              <a:blip r:embed="rId46" cstate="screen">
                <a:extLst>
                  <a:ext uri="{28A0092B-C50C-407E-A947-70E740481C1C}">
                    <a14:useLocalDpi xmlns:a14="http://schemas.microsoft.com/office/drawing/2010/main"/>
                  </a:ext>
                </a:extLst>
              </a:blip>
              <a:srcRect/>
              <a:stretch/>
            </p:blipFill>
            <p:spPr bwMode="auto">
              <a:xfrm>
                <a:off x="9517958" y="2985814"/>
                <a:ext cx="1074121" cy="16057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814226DD-8989-4693-AF2C-911B9FD3F3F6}"/>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10894051" y="2896828"/>
                <a:ext cx="870764" cy="338549"/>
              </a:xfrm>
              <a:prstGeom prst="rect">
                <a:avLst/>
              </a:prstGeom>
            </p:spPr>
          </p:pic>
          <p:pic>
            <p:nvPicPr>
              <p:cNvPr id="32" name="Picture 31" descr="A picture containing food, drawing&#10;&#10;Description automatically generated">
                <a:extLst>
                  <a:ext uri="{FF2B5EF4-FFF2-40B4-BE49-F238E27FC236}">
                    <a16:creationId xmlns:a16="http://schemas.microsoft.com/office/drawing/2014/main" id="{1FDF10D0-9542-4AA4-9D42-AF61621AD3CC}"/>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6308022" y="2948026"/>
                <a:ext cx="861869" cy="236152"/>
              </a:xfrm>
              <a:prstGeom prst="rect">
                <a:avLst/>
              </a:prstGeom>
            </p:spPr>
          </p:pic>
        </p:grpSp>
        <p:grpSp>
          <p:nvGrpSpPr>
            <p:cNvPr id="35" name="Group 34">
              <a:extLst>
                <a:ext uri="{FF2B5EF4-FFF2-40B4-BE49-F238E27FC236}">
                  <a16:creationId xmlns:a16="http://schemas.microsoft.com/office/drawing/2014/main" id="{538304F2-6FA7-43D4-B8F1-FB5029DD3AEB}"/>
                </a:ext>
              </a:extLst>
            </p:cNvPr>
            <p:cNvGrpSpPr/>
            <p:nvPr/>
          </p:nvGrpSpPr>
          <p:grpSpPr>
            <a:xfrm>
              <a:off x="429658" y="4186572"/>
              <a:ext cx="11321965" cy="401756"/>
              <a:chOff x="429658" y="4158870"/>
              <a:chExt cx="11321965" cy="401756"/>
            </a:xfrm>
          </p:grpSpPr>
          <p:pic>
            <p:nvPicPr>
              <p:cNvPr id="264" name="Graphic 263">
                <a:extLst>
                  <a:ext uri="{FF2B5EF4-FFF2-40B4-BE49-F238E27FC236}">
                    <a16:creationId xmlns:a16="http://schemas.microsoft.com/office/drawing/2014/main" id="{6A55D5E8-1FDA-4D6C-AAD7-D72A8E65D25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87947" y="4251281"/>
                <a:ext cx="944718" cy="216935"/>
              </a:xfrm>
              <a:prstGeom prst="rect">
                <a:avLst/>
              </a:prstGeom>
            </p:spPr>
          </p:pic>
          <p:pic>
            <p:nvPicPr>
              <p:cNvPr id="268" name="Picture 20" descr="Image result for honeywell logo png">
                <a:extLst>
                  <a:ext uri="{FF2B5EF4-FFF2-40B4-BE49-F238E27FC236}">
                    <a16:creationId xmlns:a16="http://schemas.microsoft.com/office/drawing/2014/main" id="{183464EA-C5E5-483D-B77B-69D014CC8121}"/>
                  </a:ext>
                </a:extLst>
              </p:cNvPr>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6386845" y="4264503"/>
                <a:ext cx="1076218" cy="190491"/>
              </a:xfrm>
              <a:prstGeom prst="rect">
                <a:avLst/>
              </a:prstGeom>
              <a:solidFill>
                <a:sysClr val="window" lastClr="FFFFFF"/>
              </a:solidFill>
            </p:spPr>
          </p:pic>
          <p:pic>
            <p:nvPicPr>
              <p:cNvPr id="269" name="Picture 2" descr="Image result for warner brothers logo png">
                <a:extLst>
                  <a:ext uri="{FF2B5EF4-FFF2-40B4-BE49-F238E27FC236}">
                    <a16:creationId xmlns:a16="http://schemas.microsoft.com/office/drawing/2014/main" id="{70D77570-1342-4529-92C9-47018B671131}"/>
                  </a:ext>
                </a:extLst>
              </p:cNvPr>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7776205" y="4195531"/>
                <a:ext cx="377631" cy="328435"/>
              </a:xfrm>
              <a:prstGeom prst="rect">
                <a:avLst/>
              </a:prstGeom>
              <a:solidFill>
                <a:sysClr val="window" lastClr="FFFFFF"/>
              </a:solidFill>
            </p:spPr>
          </p:pic>
          <p:pic>
            <p:nvPicPr>
              <p:cNvPr id="271" name="Picture 10" descr="Image result for dominos logo png">
                <a:extLst>
                  <a:ext uri="{FF2B5EF4-FFF2-40B4-BE49-F238E27FC236}">
                    <a16:creationId xmlns:a16="http://schemas.microsoft.com/office/drawing/2014/main" id="{7755D61F-97BB-4A02-BFC5-C9908015EF17}"/>
                  </a:ext>
                </a:extLst>
              </p:cNvPr>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3979476" y="4181978"/>
                <a:ext cx="355541" cy="355541"/>
              </a:xfrm>
              <a:prstGeom prst="rect">
                <a:avLst/>
              </a:prstGeom>
              <a:solidFill>
                <a:sysClr val="window" lastClr="FFFFFF"/>
              </a:solidFill>
            </p:spPr>
          </p:pic>
          <p:pic>
            <p:nvPicPr>
              <p:cNvPr id="273" name="Picture 2" descr="Image result for citrix logo png">
                <a:extLst>
                  <a:ext uri="{FF2B5EF4-FFF2-40B4-BE49-F238E27FC236}">
                    <a16:creationId xmlns:a16="http://schemas.microsoft.com/office/drawing/2014/main" id="{C2F752B5-171C-4B17-9FE8-C58A9403EBAC}"/>
                  </a:ext>
                </a:extLst>
              </p:cNvPr>
              <p:cNvPicPr>
                <a:picLocks noChangeAspect="1" noChangeArrowheads="1"/>
              </p:cNvPicPr>
              <p:nvPr/>
            </p:nvPicPr>
            <p:blipFill>
              <a:blip r:embed="rId54" cstate="screen">
                <a:extLst>
                  <a:ext uri="{28A0092B-C50C-407E-A947-70E740481C1C}">
                    <a14:useLocalDpi xmlns:a14="http://schemas.microsoft.com/office/drawing/2010/main"/>
                  </a:ext>
                </a:extLst>
              </a:blip>
              <a:srcRect/>
              <a:stretch>
                <a:fillRect/>
              </a:stretch>
            </p:blipFill>
            <p:spPr bwMode="auto">
              <a:xfrm>
                <a:off x="4648159" y="4225753"/>
                <a:ext cx="710849" cy="267990"/>
              </a:xfrm>
              <a:prstGeom prst="rect">
                <a:avLst/>
              </a:prstGeom>
              <a:solidFill>
                <a:schemeClr val="bg1"/>
              </a:solidFill>
            </p:spPr>
          </p:pic>
          <p:pic>
            <p:nvPicPr>
              <p:cNvPr id="274" name="Picture 14" descr="Image result for pwc logo png">
                <a:extLst>
                  <a:ext uri="{FF2B5EF4-FFF2-40B4-BE49-F238E27FC236}">
                    <a16:creationId xmlns:a16="http://schemas.microsoft.com/office/drawing/2014/main" id="{78D63B93-F1F5-4389-BD19-0CE2FFC3FB40}"/>
                  </a:ext>
                </a:extLst>
              </p:cNvPr>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9494352" y="4215366"/>
                <a:ext cx="380453" cy="288764"/>
              </a:xfrm>
              <a:prstGeom prst="rect">
                <a:avLst/>
              </a:prstGeom>
              <a:solidFill>
                <a:sysClr val="window" lastClr="FFFFFF"/>
              </a:solidFill>
            </p:spPr>
          </p:pic>
          <p:pic>
            <p:nvPicPr>
              <p:cNvPr id="275" name="Picture 12" descr="https://upload.wikimedia.org/wikipedia/en/thumb/0/0f/Johnson_Controls.svg/1280px-Johnson_Controls.svg.png">
                <a:extLst>
                  <a:ext uri="{FF2B5EF4-FFF2-40B4-BE49-F238E27FC236}">
                    <a16:creationId xmlns:a16="http://schemas.microsoft.com/office/drawing/2014/main" id="{61805E6F-072B-46A2-AA78-9DA92F73D963}"/>
                  </a:ext>
                </a:extLst>
              </p:cNvPr>
              <p:cNvPicPr>
                <a:picLocks noChangeAspect="1" noChangeArrowheads="1"/>
              </p:cNvPicPr>
              <p:nvPr/>
            </p:nvPicPr>
            <p:blipFill>
              <a:blip r:embed="rId56" cstate="screen">
                <a:extLst>
                  <a:ext uri="{28A0092B-C50C-407E-A947-70E740481C1C}">
                    <a14:useLocalDpi xmlns:a14="http://schemas.microsoft.com/office/drawing/2010/main"/>
                  </a:ext>
                </a:extLst>
              </a:blip>
              <a:srcRect/>
              <a:stretch>
                <a:fillRect/>
              </a:stretch>
            </p:blipFill>
            <p:spPr bwMode="auto">
              <a:xfrm>
                <a:off x="429658" y="4215024"/>
                <a:ext cx="629815" cy="289449"/>
              </a:xfrm>
              <a:prstGeom prst="rect">
                <a:avLst/>
              </a:prstGeom>
              <a:solidFill>
                <a:sysClr val="window" lastClr="FFFFFF"/>
              </a:solidFill>
            </p:spPr>
          </p:pic>
          <p:pic>
            <p:nvPicPr>
              <p:cNvPr id="276" name="Picture 12" descr="Image result for wolters kluwer inc logo png">
                <a:extLst>
                  <a:ext uri="{FF2B5EF4-FFF2-40B4-BE49-F238E27FC236}">
                    <a16:creationId xmlns:a16="http://schemas.microsoft.com/office/drawing/2014/main" id="{16732C9F-D8ED-4CB7-9F08-9C351E9AB2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1372615" y="4269081"/>
                <a:ext cx="1523708" cy="181335"/>
              </a:xfrm>
              <a:prstGeom prst="rect">
                <a:avLst/>
              </a:prstGeom>
              <a:solidFill>
                <a:sysClr val="window" lastClr="FFFFFF"/>
              </a:solidFill>
            </p:spPr>
          </p:pic>
          <p:pic>
            <p:nvPicPr>
              <p:cNvPr id="277" name="Picture 4" descr="Image result for shell oil logo png">
                <a:extLst>
                  <a:ext uri="{FF2B5EF4-FFF2-40B4-BE49-F238E27FC236}">
                    <a16:creationId xmlns:a16="http://schemas.microsoft.com/office/drawing/2014/main" id="{606F2497-8660-4CC1-A5B2-233D1DEC59DD}"/>
                  </a:ext>
                </a:extLst>
              </p:cNvPr>
              <p:cNvPicPr>
                <a:picLocks noChangeAspect="1" noChangeArrowheads="1"/>
              </p:cNvPicPr>
              <p:nvPr/>
            </p:nvPicPr>
            <p:blipFill>
              <a:blip r:embed="rId58" cstate="screen">
                <a:extLst>
                  <a:ext uri="{28A0092B-C50C-407E-A947-70E740481C1C}">
                    <a14:useLocalDpi xmlns:a14="http://schemas.microsoft.com/office/drawing/2010/main"/>
                  </a:ext>
                </a:extLst>
              </a:blip>
              <a:srcRect/>
              <a:stretch>
                <a:fillRect/>
              </a:stretch>
            </p:blipFill>
            <p:spPr bwMode="auto">
              <a:xfrm>
                <a:off x="5672150" y="4173708"/>
                <a:ext cx="401553" cy="37208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6" descr="Story logo">
                <a:extLst>
                  <a:ext uri="{FF2B5EF4-FFF2-40B4-BE49-F238E27FC236}">
                    <a16:creationId xmlns:a16="http://schemas.microsoft.com/office/drawing/2014/main" id="{9FD2EC43-AC11-4E0F-9AA9-DF38B13616D2}"/>
                  </a:ext>
                </a:extLst>
              </p:cNvPr>
              <p:cNvPicPr>
                <a:picLocks noChangeAspect="1" noChangeArrowheads="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11445802" y="4198658"/>
                <a:ext cx="305821" cy="322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clock&#10;&#10;Description automatically generated">
                <a:extLst>
                  <a:ext uri="{FF2B5EF4-FFF2-40B4-BE49-F238E27FC236}">
                    <a16:creationId xmlns:a16="http://schemas.microsoft.com/office/drawing/2014/main" id="{33DD2A66-500F-4EFE-AFD9-C9032900F90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8466978" y="4158870"/>
                <a:ext cx="714232" cy="401756"/>
              </a:xfrm>
              <a:prstGeom prst="rect">
                <a:avLst/>
              </a:prstGeom>
            </p:spPr>
          </p:pic>
          <p:pic>
            <p:nvPicPr>
              <p:cNvPr id="34" name="Picture 33" descr="A picture containing object, clock&#10;&#10;Description automatically generated">
                <a:extLst>
                  <a:ext uri="{FF2B5EF4-FFF2-40B4-BE49-F238E27FC236}">
                    <a16:creationId xmlns:a16="http://schemas.microsoft.com/office/drawing/2014/main" id="{22811EC4-793E-450E-8600-89774778F945}"/>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3209465" y="4247473"/>
                <a:ext cx="456869" cy="224551"/>
              </a:xfrm>
              <a:prstGeom prst="rect">
                <a:avLst/>
              </a:prstGeom>
            </p:spPr>
          </p:pic>
        </p:grpSp>
      </p:grpSp>
    </p:spTree>
    <p:extLst>
      <p:ext uri="{BB962C8B-B14F-4D97-AF65-F5344CB8AC3E}">
        <p14:creationId xmlns:p14="http://schemas.microsoft.com/office/powerpoint/2010/main" val="141026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living room&#10;&#10;Description automatically generated">
            <a:extLst>
              <a:ext uri="{FF2B5EF4-FFF2-40B4-BE49-F238E27FC236}">
                <a16:creationId xmlns:a16="http://schemas.microsoft.com/office/drawing/2014/main" id="{4F52E0C6-3481-4E86-857D-7D504FEF34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Tempo real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Telemetria</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Saas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Entrega</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Modernizar os negócios críticos</a:t>
            </a:r>
            <a:r>
              <a:rPr kumimoji="0" lang="en-US" sz="1600" b="0" i="0" u="none" strike="noStrike" kern="1200" cap="none" spc="0" normalizeH="0" noProof="0">
                <a:ln>
                  <a:noFill/>
                </a:ln>
                <a:solidFill>
                  <a:srgbClr val="FFFFFF"/>
                </a:solidFill>
                <a:effectLst/>
                <a:uLnTx/>
                <a:uFillTx/>
                <a:latin typeface="Segoe UI"/>
                <a:ea typeface="+mn-ea"/>
                <a:cs typeface="Segoe UI Semibold" panose="020B0702040204020203" pitchFamily="34" charset="0"/>
              </a:rPr>
              <a:t> Aplicativos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Aplicações geo-distribuídas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dirty="0" err="1">
                <a:solidFill>
                  <a:schemeClr val="bg1"/>
                </a:solidFill>
                <a:latin typeface="Segoe UI Light" panose="020B0502040204020203" pitchFamily="34" charset="0"/>
                <a:cs typeface="Segoe UI Light" panose="020B0502040204020203" pitchFamily="34" charset="0"/>
              </a:rPr>
              <a:t>Cenários</a:t>
            </a:r>
            <a:r>
              <a:rPr lang="en-US" sz="4800" dirty="0">
                <a:solidFill>
                  <a:schemeClr val="bg1"/>
                </a:solidFill>
                <a:latin typeface="Segoe UI Light" panose="020B0502040204020203" pitchFamily="34" charset="0"/>
                <a:cs typeface="Segoe UI Light" panose="020B0502040204020203" pitchFamily="34" charset="0"/>
              </a:rPr>
              <a:t> Cloud-Native </a:t>
            </a:r>
            <a:r>
              <a:rPr lang="en-US" sz="4800" dirty="0" err="1">
                <a:solidFill>
                  <a:schemeClr val="bg1"/>
                </a:solidFill>
                <a:latin typeface="Segoe UI Light" panose="020B0502040204020203" pitchFamily="34" charset="0"/>
                <a:cs typeface="Segoe UI Light" panose="020B0502040204020203" pitchFamily="34" charset="0"/>
              </a:rPr>
              <a:t>comuns</a:t>
            </a:r>
            <a:endParaRPr lang="en-US"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500"/>
                                        <p:tgtEl>
                                          <p:spTgt spid="1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up)">
                                      <p:cBhvr>
                                        <p:cTn id="13" dur="500"/>
                                        <p:tgtEl>
                                          <p:spTgt spid="1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down)">
                                      <p:cBhvr>
                                        <p:cTn id="16" dur="500"/>
                                        <p:tgtEl>
                                          <p:spTgt spid="1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500"/>
                                        <p:tgtEl>
                                          <p:spTgt spid="1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500" fill="hold"/>
                                        <p:tgtEl>
                                          <p:spTgt spid="125"/>
                                        </p:tgtEl>
                                        <p:attrNameLst>
                                          <p:attrName>ppt_w</p:attrName>
                                        </p:attrNameLst>
                                      </p:cBhvr>
                                      <p:tavLst>
                                        <p:tav tm="0">
                                          <p:val>
                                            <p:fltVal val="0"/>
                                          </p:val>
                                        </p:tav>
                                        <p:tav tm="100000">
                                          <p:val>
                                            <p:strVal val="#ppt_w"/>
                                          </p:val>
                                        </p:tav>
                                      </p:tavLst>
                                    </p:anim>
                                    <p:anim calcmode="lin" valueType="num">
                                      <p:cBhvr>
                                        <p:cTn id="34" dur="500" fill="hold"/>
                                        <p:tgtEl>
                                          <p:spTgt spid="125"/>
                                        </p:tgtEl>
                                        <p:attrNameLst>
                                          <p:attrName>ppt_h</p:attrName>
                                        </p:attrNameLst>
                                      </p:cBhvr>
                                      <p:tavLst>
                                        <p:tav tm="0">
                                          <p:val>
                                            <p:fltVal val="0"/>
                                          </p:val>
                                        </p:tav>
                                        <p:tav tm="100000">
                                          <p:val>
                                            <p:strVal val="#ppt_h"/>
                                          </p:val>
                                        </p:tav>
                                      </p:tavLst>
                                    </p:anim>
                                    <p:animEffect transition="in" filter="fade">
                                      <p:cBhvr>
                                        <p:cTn id="35" dur="500"/>
                                        <p:tgtEl>
                                          <p:spTgt spid="125"/>
                                        </p:tgtEl>
                                      </p:cBhvr>
                                    </p:animEffect>
                                  </p:childTnLst>
                                </p:cTn>
                              </p:par>
                            </p:childTnLst>
                          </p:cTn>
                        </p:par>
                        <p:par>
                          <p:cTn id="36" fill="hold">
                            <p:stCondLst>
                              <p:cond delay="1500"/>
                            </p:stCondLst>
                            <p:childTnLst>
                              <p:par>
                                <p:cTn id="37" presetID="8" presetClass="emph" presetSubtype="0" fill="hold" nodeType="afterEffect">
                                  <p:stCondLst>
                                    <p:cond delay="0"/>
                                  </p:stCondLst>
                                  <p:childTnLst>
                                    <p:animRot by="21600000">
                                      <p:cBhvr>
                                        <p:cTn id="38" dur="750" fill="hold"/>
                                        <p:tgtEl>
                                          <p:spTgt spid="125"/>
                                        </p:tgtEl>
                                        <p:attrNameLst>
                                          <p:attrName>r</p:attrName>
                                        </p:attrNameLst>
                                      </p:cBhvr>
                                    </p:animRot>
                                  </p:childTnLst>
                                </p:cTn>
                              </p:par>
                              <p:par>
                                <p:cTn id="39" presetID="10"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350"/>
                                        <p:tgtEl>
                                          <p:spTgt spid="132"/>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3250"/>
                            </p:stCondLst>
                            <p:childTnLst>
                              <p:par>
                                <p:cTn id="53" presetID="53" presetClass="entr" presetSubtype="16" fill="hold" grpId="1"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childTnLst>
                          </p:cTn>
                        </p:par>
                        <p:par>
                          <p:cTn id="58" fill="hold">
                            <p:stCondLst>
                              <p:cond delay="375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par>
                                <p:cTn id="64" presetID="8" presetClass="emph" presetSubtype="0" fill="hold" grpId="0" nodeType="withEffect">
                                  <p:stCondLst>
                                    <p:cond delay="0"/>
                                  </p:stCondLst>
                                  <p:childTnLst>
                                    <p:animRot by="-21600000">
                                      <p:cBhvr>
                                        <p:cTn id="65" dur="750" fill="hold"/>
                                        <p:tgtEl>
                                          <p:spTgt spid="78"/>
                                        </p:tgtEl>
                                        <p:attrNameLst>
                                          <p:attrName>r</p:attrName>
                                        </p:attrNameLst>
                                      </p:cBhvr>
                                    </p:animRot>
                                  </p:childTnLst>
                                </p:cTn>
                              </p:par>
                              <p:par>
                                <p:cTn id="66" presetID="8" presetClass="emph" presetSubtype="0" fill="hold" nodeType="withEffect">
                                  <p:stCondLst>
                                    <p:cond delay="0"/>
                                  </p:stCondLst>
                                  <p:childTnLst>
                                    <p:animRot by="21600000">
                                      <p:cBhvr>
                                        <p:cTn id="67" dur="750" fill="hold"/>
                                        <p:tgtEl>
                                          <p:spTgt spid="79"/>
                                        </p:tgtEl>
                                        <p:attrNameLst>
                                          <p:attrName>r</p:attrName>
                                        </p:attrNameLst>
                                      </p:cBhvr>
                                    </p:animRo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ipe(up)">
                                      <p:cBhvr>
                                        <p:cTn id="71" dur="500"/>
                                        <p:tgtEl>
                                          <p:spTgt spid="56"/>
                                        </p:tgtEl>
                                      </p:cBhvr>
                                    </p:animEffect>
                                  </p:childTnLst>
                                </p:cTn>
                              </p:par>
                              <p:par>
                                <p:cTn id="72" presetID="2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2"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1"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up)">
                                      <p:cBhvr>
                                        <p:cTn id="80" dur="500"/>
                                        <p:tgtEl>
                                          <p:spTgt spid="64"/>
                                        </p:tgtEl>
                                      </p:cBhvr>
                                    </p:animEffect>
                                  </p:childTnLst>
                                </p:cTn>
                              </p:par>
                              <p:par>
                                <p:cTn id="81" presetID="22" presetClass="entr" presetSubtype="2"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par>
                                <p:cTn id="84" presetID="22" presetClass="entr" presetSubtype="1"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up)">
                                      <p:cBhvr>
                                        <p:cTn id="86" dur="500"/>
                                        <p:tgtEl>
                                          <p:spTgt spid="52"/>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up)">
                                      <p:cBhvr>
                                        <p:cTn id="89" dur="500"/>
                                        <p:tgtEl>
                                          <p:spTgt spid="60"/>
                                        </p:tgtEl>
                                      </p:cBhvr>
                                    </p:animEffect>
                                  </p:childTnLst>
                                </p:cTn>
                              </p:par>
                            </p:childTnLst>
                          </p:cTn>
                        </p:par>
                        <p:par>
                          <p:cTn id="90" fill="hold">
                            <p:stCondLst>
                              <p:cond delay="5000"/>
                            </p:stCondLst>
                            <p:childTnLst>
                              <p:par>
                                <p:cTn id="91" presetID="22" presetClass="entr" presetSubtype="2"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right)">
                                      <p:cBhvr>
                                        <p:cTn id="93" dur="500"/>
                                        <p:tgtEl>
                                          <p:spTgt spid="55"/>
                                        </p:tgtEl>
                                      </p:cBhvr>
                                    </p:animEffect>
                                  </p:childTnLst>
                                </p:cTn>
                              </p:par>
                              <p:par>
                                <p:cTn id="94" presetID="22" presetClass="entr" presetSubtype="1"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up)">
                                      <p:cBhvr>
                                        <p:cTn id="96" dur="500"/>
                                        <p:tgtEl>
                                          <p:spTgt spid="70"/>
                                        </p:tgtEl>
                                      </p:cBhvr>
                                    </p:animEffect>
                                  </p:childTnLst>
                                </p:cTn>
                              </p:par>
                            </p:childTnLst>
                          </p:cTn>
                        </p:par>
                        <p:par>
                          <p:cTn id="97" fill="hold">
                            <p:stCondLst>
                              <p:cond delay="5500"/>
                            </p:stCondLst>
                            <p:childTnLst>
                              <p:par>
                                <p:cTn id="98" presetID="10" presetClass="entr" presetSubtype="0"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350"/>
                                        <p:tgtEl>
                                          <p:spTgt spid="131"/>
                                        </p:tgtEl>
                                      </p:cBhvr>
                                    </p:animEffect>
                                  </p:childTnLst>
                                </p:cTn>
                              </p:par>
                            </p:childTnLst>
                          </p:cTn>
                        </p:par>
                        <p:par>
                          <p:cTn id="104" fill="hold">
                            <p:stCondLst>
                              <p:cond delay="600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350"/>
                                        <p:tgtEl>
                                          <p:spTgt spid="48"/>
                                        </p:tgtEl>
                                      </p:cBhvr>
                                    </p:animEffect>
                                  </p:childTnLst>
                                </p:cTn>
                              </p:par>
                            </p:childTnLst>
                          </p:cTn>
                        </p:par>
                        <p:par>
                          <p:cTn id="108" fill="hold">
                            <p:stCondLst>
                              <p:cond delay="6350"/>
                            </p:stCondLst>
                            <p:childTnLst>
                              <p:par>
                                <p:cTn id="109" presetID="22" presetClass="entr" presetSubtype="1"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up)">
                                      <p:cBhvr>
                                        <p:cTn id="111" dur="350"/>
                                        <p:tgtEl>
                                          <p:spTgt spid="22"/>
                                        </p:tgtEl>
                                      </p:cBhvr>
                                    </p:animEffect>
                                  </p:childTnLst>
                                </p:cTn>
                              </p:par>
                            </p:childTnLst>
                          </p:cTn>
                        </p:par>
                        <p:par>
                          <p:cTn id="112" fill="hold">
                            <p:stCondLst>
                              <p:cond delay="6700"/>
                            </p:stCondLst>
                            <p:childTnLst>
                              <p:par>
                                <p:cTn id="113" presetID="53" presetClass="entr" presetSubtype="16" fill="hold" grpId="0" nodeType="after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50" fill="hold"/>
                                        <p:tgtEl>
                                          <p:spTgt spid="43"/>
                                        </p:tgtEl>
                                        <p:attrNameLst>
                                          <p:attrName>ppt_w</p:attrName>
                                        </p:attrNameLst>
                                      </p:cBhvr>
                                      <p:tavLst>
                                        <p:tav tm="0">
                                          <p:val>
                                            <p:fltVal val="0"/>
                                          </p:val>
                                        </p:tav>
                                        <p:tav tm="100000">
                                          <p:val>
                                            <p:strVal val="#ppt_w"/>
                                          </p:val>
                                        </p:tav>
                                      </p:tavLst>
                                    </p:anim>
                                    <p:anim calcmode="lin" valueType="num">
                                      <p:cBhvr>
                                        <p:cTn id="116" dur="350" fill="hold"/>
                                        <p:tgtEl>
                                          <p:spTgt spid="43"/>
                                        </p:tgtEl>
                                        <p:attrNameLst>
                                          <p:attrName>ppt_h</p:attrName>
                                        </p:attrNameLst>
                                      </p:cBhvr>
                                      <p:tavLst>
                                        <p:tav tm="0">
                                          <p:val>
                                            <p:fltVal val="0"/>
                                          </p:val>
                                        </p:tav>
                                        <p:tav tm="100000">
                                          <p:val>
                                            <p:strVal val="#ppt_h"/>
                                          </p:val>
                                        </p:tav>
                                      </p:tavLst>
                                    </p:anim>
                                    <p:animEffect transition="in" filter="fade">
                                      <p:cBhvr>
                                        <p:cTn id="117" dur="350"/>
                                        <p:tgtEl>
                                          <p:spTgt spid="43"/>
                                        </p:tgtEl>
                                      </p:cBhvr>
                                    </p:animEffect>
                                  </p:childTnLst>
                                </p:cTn>
                              </p:par>
                            </p:childTnLst>
                          </p:cTn>
                        </p:par>
                        <p:par>
                          <p:cTn id="118" fill="hold">
                            <p:stCondLst>
                              <p:cond delay="7050"/>
                            </p:stCondLst>
                            <p:childTnLst>
                              <p:par>
                                <p:cTn id="119" presetID="22" presetClass="entr" presetSubtype="4"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350"/>
                                        <p:tgtEl>
                                          <p:spTgt spid="2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down)">
                                      <p:cBhvr>
                                        <p:cTn id="124" dur="350"/>
                                        <p:tgtEl>
                                          <p:spTgt spid="25"/>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350"/>
                                        <p:tgtEl>
                                          <p:spTgt spid="40"/>
                                        </p:tgtEl>
                                      </p:cBhvr>
                                    </p:animEffect>
                                  </p:childTnLst>
                                </p:cTn>
                              </p:par>
                            </p:childTnLst>
                          </p:cTn>
                        </p:par>
                        <p:par>
                          <p:cTn id="128" fill="hold">
                            <p:stCondLst>
                              <p:cond delay="74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350" fill="hold"/>
                                        <p:tgtEl>
                                          <p:spTgt spid="44"/>
                                        </p:tgtEl>
                                        <p:attrNameLst>
                                          <p:attrName>ppt_w</p:attrName>
                                        </p:attrNameLst>
                                      </p:cBhvr>
                                      <p:tavLst>
                                        <p:tav tm="0">
                                          <p:val>
                                            <p:fltVal val="0"/>
                                          </p:val>
                                        </p:tav>
                                        <p:tav tm="100000">
                                          <p:val>
                                            <p:strVal val="#ppt_w"/>
                                          </p:val>
                                        </p:tav>
                                      </p:tavLst>
                                    </p:anim>
                                    <p:anim calcmode="lin" valueType="num">
                                      <p:cBhvr>
                                        <p:cTn id="132" dur="350" fill="hold"/>
                                        <p:tgtEl>
                                          <p:spTgt spid="44"/>
                                        </p:tgtEl>
                                        <p:attrNameLst>
                                          <p:attrName>ppt_h</p:attrName>
                                        </p:attrNameLst>
                                      </p:cBhvr>
                                      <p:tavLst>
                                        <p:tav tm="0">
                                          <p:val>
                                            <p:fltVal val="0"/>
                                          </p:val>
                                        </p:tav>
                                        <p:tav tm="100000">
                                          <p:val>
                                            <p:strVal val="#ppt_h"/>
                                          </p:val>
                                        </p:tav>
                                      </p:tavLst>
                                    </p:anim>
                                    <p:animEffect transition="in" filter="fade">
                                      <p:cBhvr>
                                        <p:cTn id="133" dur="350"/>
                                        <p:tgtEl>
                                          <p:spTgt spid="44"/>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 calcmode="lin" valueType="num">
                                      <p:cBhvr>
                                        <p:cTn id="136" dur="350" fill="hold"/>
                                        <p:tgtEl>
                                          <p:spTgt spid="47"/>
                                        </p:tgtEl>
                                        <p:attrNameLst>
                                          <p:attrName>ppt_w</p:attrName>
                                        </p:attrNameLst>
                                      </p:cBhvr>
                                      <p:tavLst>
                                        <p:tav tm="0">
                                          <p:val>
                                            <p:fltVal val="0"/>
                                          </p:val>
                                        </p:tav>
                                        <p:tav tm="100000">
                                          <p:val>
                                            <p:strVal val="#ppt_w"/>
                                          </p:val>
                                        </p:tav>
                                      </p:tavLst>
                                    </p:anim>
                                    <p:anim calcmode="lin" valueType="num">
                                      <p:cBhvr>
                                        <p:cTn id="137" dur="350" fill="hold"/>
                                        <p:tgtEl>
                                          <p:spTgt spid="47"/>
                                        </p:tgtEl>
                                        <p:attrNameLst>
                                          <p:attrName>ppt_h</p:attrName>
                                        </p:attrNameLst>
                                      </p:cBhvr>
                                      <p:tavLst>
                                        <p:tav tm="0">
                                          <p:val>
                                            <p:fltVal val="0"/>
                                          </p:val>
                                        </p:tav>
                                        <p:tav tm="100000">
                                          <p:val>
                                            <p:strVal val="#ppt_h"/>
                                          </p:val>
                                        </p:tav>
                                      </p:tavLst>
                                    </p:anim>
                                    <p:animEffect transition="in" filter="fade">
                                      <p:cBhvr>
                                        <p:cTn id="138" dur="350"/>
                                        <p:tgtEl>
                                          <p:spTgt spid="4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350"/>
                                        <p:tgtEl>
                                          <p:spTgt spid="24"/>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down)">
                                      <p:cBhvr>
                                        <p:cTn id="144" dur="350"/>
                                        <p:tgtEl>
                                          <p:spTgt spid="27"/>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p:cTn id="147" dur="350" fill="hold"/>
                                        <p:tgtEl>
                                          <p:spTgt spid="46"/>
                                        </p:tgtEl>
                                        <p:attrNameLst>
                                          <p:attrName>ppt_w</p:attrName>
                                        </p:attrNameLst>
                                      </p:cBhvr>
                                      <p:tavLst>
                                        <p:tav tm="0">
                                          <p:val>
                                            <p:fltVal val="0"/>
                                          </p:val>
                                        </p:tav>
                                        <p:tav tm="100000">
                                          <p:val>
                                            <p:strVal val="#ppt_w"/>
                                          </p:val>
                                        </p:tav>
                                      </p:tavLst>
                                    </p:anim>
                                    <p:anim calcmode="lin" valueType="num">
                                      <p:cBhvr>
                                        <p:cTn id="148" dur="350" fill="hold"/>
                                        <p:tgtEl>
                                          <p:spTgt spid="46"/>
                                        </p:tgtEl>
                                        <p:attrNameLst>
                                          <p:attrName>ppt_h</p:attrName>
                                        </p:attrNameLst>
                                      </p:cBhvr>
                                      <p:tavLst>
                                        <p:tav tm="0">
                                          <p:val>
                                            <p:fltVal val="0"/>
                                          </p:val>
                                        </p:tav>
                                        <p:tav tm="100000">
                                          <p:val>
                                            <p:strVal val="#ppt_h"/>
                                          </p:val>
                                        </p:tav>
                                      </p:tavLst>
                                    </p:anim>
                                    <p:animEffect transition="in" filter="fade">
                                      <p:cBhvr>
                                        <p:cTn id="149" dur="350"/>
                                        <p:tgtEl>
                                          <p:spTgt spid="4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p:cTn id="152" dur="350" fill="hold"/>
                                        <p:tgtEl>
                                          <p:spTgt spid="41"/>
                                        </p:tgtEl>
                                        <p:attrNameLst>
                                          <p:attrName>ppt_w</p:attrName>
                                        </p:attrNameLst>
                                      </p:cBhvr>
                                      <p:tavLst>
                                        <p:tav tm="0">
                                          <p:val>
                                            <p:fltVal val="0"/>
                                          </p:val>
                                        </p:tav>
                                        <p:tav tm="100000">
                                          <p:val>
                                            <p:strVal val="#ppt_w"/>
                                          </p:val>
                                        </p:tav>
                                      </p:tavLst>
                                    </p:anim>
                                    <p:anim calcmode="lin" valueType="num">
                                      <p:cBhvr>
                                        <p:cTn id="153" dur="350" fill="hold"/>
                                        <p:tgtEl>
                                          <p:spTgt spid="41"/>
                                        </p:tgtEl>
                                        <p:attrNameLst>
                                          <p:attrName>ppt_h</p:attrName>
                                        </p:attrNameLst>
                                      </p:cBhvr>
                                      <p:tavLst>
                                        <p:tav tm="0">
                                          <p:val>
                                            <p:fltVal val="0"/>
                                          </p:val>
                                        </p:tav>
                                        <p:tav tm="100000">
                                          <p:val>
                                            <p:strVal val="#ppt_h"/>
                                          </p:val>
                                        </p:tav>
                                      </p:tavLst>
                                    </p:anim>
                                    <p:animEffect transition="in" filter="fade">
                                      <p:cBhvr>
                                        <p:cTn id="154" dur="350"/>
                                        <p:tgtEl>
                                          <p:spTgt spid="4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wipe(down)">
                                      <p:cBhvr>
                                        <p:cTn id="157" dur="350"/>
                                        <p:tgtEl>
                                          <p:spTgt spid="34"/>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350"/>
                                        <p:tgtEl>
                                          <p:spTgt spid="29"/>
                                        </p:tgtEl>
                                      </p:cBhvr>
                                    </p:animEffect>
                                  </p:childTnLst>
                                </p:cTn>
                              </p:par>
                            </p:childTnLst>
                          </p:cTn>
                        </p:par>
                        <p:par>
                          <p:cTn id="161" fill="hold">
                            <p:stCondLst>
                              <p:cond delay="7750"/>
                            </p:stCondLst>
                            <p:childTnLst>
                              <p:par>
                                <p:cTn id="162" presetID="10" presetClass="entr" presetSubtype="0" fill="hold" grpId="0" nodeType="after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35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28"/>
                                        </p:tgtEl>
                                        <p:attrNameLst>
                                          <p:attrName>style.visibility</p:attrName>
                                        </p:attrNameLst>
                                      </p:cBhvr>
                                      <p:to>
                                        <p:strVal val="visible"/>
                                      </p:to>
                                    </p:set>
                                    <p:animEffect transition="in" filter="fade">
                                      <p:cBhvr>
                                        <p:cTn id="167" dur="350"/>
                                        <p:tgtEl>
                                          <p:spTgt spid="128"/>
                                        </p:tgtEl>
                                      </p:cBhvr>
                                    </p:animEffect>
                                  </p:childTnLst>
                                </p:cTn>
                              </p:par>
                            </p:childTnLst>
                          </p:cTn>
                        </p:par>
                        <p:par>
                          <p:cTn id="168" fill="hold">
                            <p:stCondLst>
                              <p:cond delay="8100"/>
                            </p:stCondLst>
                            <p:childTnLst>
                              <p:par>
                                <p:cTn id="169" presetID="53" presetClass="entr" presetSubtype="16" fill="hold" grpId="0" nodeType="afterEffect">
                                  <p:stCondLst>
                                    <p:cond delay="0"/>
                                  </p:stCondLst>
                                  <p:childTnLst>
                                    <p:set>
                                      <p:cBhvr>
                                        <p:cTn id="170" dur="1" fill="hold">
                                          <p:stCondLst>
                                            <p:cond delay="0"/>
                                          </p:stCondLst>
                                        </p:cTn>
                                        <p:tgtEl>
                                          <p:spTgt spid="101"/>
                                        </p:tgtEl>
                                        <p:attrNameLst>
                                          <p:attrName>style.visibility</p:attrName>
                                        </p:attrNameLst>
                                      </p:cBhvr>
                                      <p:to>
                                        <p:strVal val="visible"/>
                                      </p:to>
                                    </p:set>
                                    <p:anim calcmode="lin" valueType="num">
                                      <p:cBhvr>
                                        <p:cTn id="171" dur="500" fill="hold"/>
                                        <p:tgtEl>
                                          <p:spTgt spid="101"/>
                                        </p:tgtEl>
                                        <p:attrNameLst>
                                          <p:attrName>ppt_w</p:attrName>
                                        </p:attrNameLst>
                                      </p:cBhvr>
                                      <p:tavLst>
                                        <p:tav tm="0">
                                          <p:val>
                                            <p:fltVal val="0"/>
                                          </p:val>
                                        </p:tav>
                                        <p:tav tm="100000">
                                          <p:val>
                                            <p:strVal val="#ppt_w"/>
                                          </p:val>
                                        </p:tav>
                                      </p:tavLst>
                                    </p:anim>
                                    <p:anim calcmode="lin" valueType="num">
                                      <p:cBhvr>
                                        <p:cTn id="172" dur="500" fill="hold"/>
                                        <p:tgtEl>
                                          <p:spTgt spid="101"/>
                                        </p:tgtEl>
                                        <p:attrNameLst>
                                          <p:attrName>ppt_h</p:attrName>
                                        </p:attrNameLst>
                                      </p:cBhvr>
                                      <p:tavLst>
                                        <p:tav tm="0">
                                          <p:val>
                                            <p:fltVal val="0"/>
                                          </p:val>
                                        </p:tav>
                                        <p:tav tm="100000">
                                          <p:val>
                                            <p:strVal val="#ppt_h"/>
                                          </p:val>
                                        </p:tav>
                                      </p:tavLst>
                                    </p:anim>
                                    <p:animEffect transition="in" filter="fade">
                                      <p:cBhvr>
                                        <p:cTn id="173" dur="500"/>
                                        <p:tgtEl>
                                          <p:spTgt spid="101"/>
                                        </p:tgtEl>
                                      </p:cBhvr>
                                    </p:animEffect>
                                  </p:childTnLst>
                                </p:cTn>
                              </p:par>
                            </p:childTnLst>
                          </p:cTn>
                        </p:par>
                        <p:par>
                          <p:cTn id="174" fill="hold">
                            <p:stCondLst>
                              <p:cond delay="8600"/>
                            </p:stCondLst>
                            <p:childTnLst>
                              <p:par>
                                <p:cTn id="175" presetID="10" presetClass="entr" presetSubtype="0" fill="hold" grpId="0" nodeType="afterEffect">
                                  <p:stCondLst>
                                    <p:cond delay="0"/>
                                  </p:stCondLst>
                                  <p:childTnLst>
                                    <p:set>
                                      <p:cBhvr>
                                        <p:cTn id="176" dur="1" fill="hold">
                                          <p:stCondLst>
                                            <p:cond delay="0"/>
                                          </p:stCondLst>
                                        </p:cTn>
                                        <p:tgtEl>
                                          <p:spTgt spid="102"/>
                                        </p:tgtEl>
                                        <p:attrNameLst>
                                          <p:attrName>style.visibility</p:attrName>
                                        </p:attrNameLst>
                                      </p:cBhvr>
                                      <p:to>
                                        <p:strVal val="visible"/>
                                      </p:to>
                                    </p:set>
                                    <p:animEffect transition="in" filter="fade">
                                      <p:cBhvr>
                                        <p:cTn id="177" dur="500"/>
                                        <p:tgtEl>
                                          <p:spTgt spid="102"/>
                                        </p:tgtEl>
                                      </p:cBhvr>
                                    </p:animEffect>
                                  </p:childTnLst>
                                </p:cTn>
                              </p:par>
                            </p:childTnLst>
                          </p:cTn>
                        </p:par>
                        <p:par>
                          <p:cTn id="178" fill="hold">
                            <p:stCondLst>
                              <p:cond delay="9100"/>
                            </p:stCondLst>
                            <p:childTnLst>
                              <p:par>
                                <p:cTn id="179" presetID="14" presetClass="entr" presetSubtype="10" fill="hold" nodeType="after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randombar(horizontal)">
                                      <p:cBhvr>
                                        <p:cTn id="181" dur="500"/>
                                        <p:tgtEl>
                                          <p:spTgt spid="103"/>
                                        </p:tgtEl>
                                      </p:cBhvr>
                                    </p:animEffect>
                                  </p:childTnLst>
                                </p:cTn>
                              </p:par>
                            </p:childTnLst>
                          </p:cTn>
                        </p:par>
                        <p:par>
                          <p:cTn id="182" fill="hold">
                            <p:stCondLst>
                              <p:cond delay="9600"/>
                            </p:stCondLst>
                            <p:childTnLst>
                              <p:par>
                                <p:cTn id="183" presetID="22" presetClass="entr" presetSubtype="1" fill="hold" grpId="0" nodeType="afterEffect">
                                  <p:stCondLst>
                                    <p:cond delay="0"/>
                                  </p:stCondLst>
                                  <p:childTnLst>
                                    <p:set>
                                      <p:cBhvr>
                                        <p:cTn id="184" dur="1" fill="hold">
                                          <p:stCondLst>
                                            <p:cond delay="0"/>
                                          </p:stCondLst>
                                        </p:cTn>
                                        <p:tgtEl>
                                          <p:spTgt spid="98"/>
                                        </p:tgtEl>
                                        <p:attrNameLst>
                                          <p:attrName>style.visibility</p:attrName>
                                        </p:attrNameLst>
                                      </p:cBhvr>
                                      <p:to>
                                        <p:strVal val="visible"/>
                                      </p:to>
                                    </p:set>
                                    <p:animEffect transition="in" filter="wipe(up)">
                                      <p:cBhvr>
                                        <p:cTn id="185" dur="500"/>
                                        <p:tgtEl>
                                          <p:spTgt spid="98"/>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100"/>
                                        </p:tgtEl>
                                        <p:attrNameLst>
                                          <p:attrName>style.visibility</p:attrName>
                                        </p:attrNameLst>
                                      </p:cBhvr>
                                      <p:to>
                                        <p:strVal val="visible"/>
                                      </p:to>
                                    </p:set>
                                    <p:animEffect transition="in" filter="wipe(up)">
                                      <p:cBhvr>
                                        <p:cTn id="188" dur="500"/>
                                        <p:tgtEl>
                                          <p:spTgt spid="100"/>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99"/>
                                        </p:tgtEl>
                                        <p:attrNameLst>
                                          <p:attrName>style.visibility</p:attrName>
                                        </p:attrNameLst>
                                      </p:cBhvr>
                                      <p:to>
                                        <p:strVal val="visible"/>
                                      </p:to>
                                    </p:set>
                                    <p:animEffect transition="in" filter="wipe(up)">
                                      <p:cBhvr>
                                        <p:cTn id="191" dur="500"/>
                                        <p:tgtEl>
                                          <p:spTgt spid="9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4"/>
                                        </p:tgtEl>
                                        <p:attrNameLst>
                                          <p:attrName>style.visibility</p:attrName>
                                        </p:attrNameLst>
                                      </p:cBhvr>
                                      <p:to>
                                        <p:strVal val="visible"/>
                                      </p:to>
                                    </p:set>
                                    <p:animEffect transition="in" filter="fade">
                                      <p:cBhvr>
                                        <p:cTn id="194" dur="3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9" grpId="0" animBg="1"/>
      <p:bldP spid="34" grpId="0" animBg="1"/>
      <p:bldP spid="40" grpId="0" animBg="1"/>
      <p:bldP spid="41" grpId="0" animBg="1"/>
      <p:bldP spid="42" grpId="0" animBg="1"/>
      <p:bldP spid="43" grpId="0" animBg="1"/>
      <p:bldP spid="44" grpId="0" animBg="1"/>
      <p:bldP spid="46" grpId="0" animBg="1"/>
      <p:bldP spid="47" grpId="0" animBg="1"/>
      <p:bldP spid="55" grpId="0" animBg="1"/>
      <p:bldP spid="56" grpId="0" animBg="1"/>
      <p:bldP spid="60" grpId="0" animBg="1"/>
      <p:bldP spid="76" grpId="0" animBg="1"/>
      <p:bldP spid="77" grpId="0" animBg="1"/>
      <p:bldP spid="78" grpId="0" animBg="1"/>
      <p:bldP spid="78" grpId="1" animBg="1"/>
      <p:bldP spid="98" grpId="0" animBg="1"/>
      <p:bldP spid="99" grpId="0" animBg="1"/>
      <p:bldP spid="100" grpId="0" animBg="1"/>
      <p:bldP spid="101" grpId="0" animBg="1"/>
      <p:bldP spid="102" grpId="0" animBg="1"/>
      <p:bldP spid="117" grpId="0" animBg="1"/>
      <p:bldP spid="118" grpId="0" animBg="1"/>
      <p:bldP spid="119" grpId="0" animBg="1"/>
      <p:bldP spid="120" grpId="0" animBg="1"/>
      <p:bldP spid="121" grpId="0" animBg="1"/>
      <p:bldP spid="122" grpId="0" animBg="1"/>
      <p:bldP spid="123" grpId="0" animBg="1"/>
      <p:bldP spid="124" grpId="0" animBg="1"/>
      <p:bldP spid="128" grpId="0"/>
      <p:bldP spid="131" grpId="0"/>
      <p:bldP spid="132" grpId="0"/>
      <p:bldP spid="13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5" y="250216"/>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dirty="0" err="1">
                <a:solidFill>
                  <a:schemeClr val="bg1"/>
                </a:solidFill>
                <a:latin typeface="Segoe UI Light" panose="020B0502040204020203" pitchFamily="34" charset="0"/>
                <a:cs typeface="Segoe UI Light" panose="020B0502040204020203" pitchFamily="34" charset="0"/>
              </a:rPr>
              <a:t>Manuseie</a:t>
            </a:r>
            <a:r>
              <a:rPr lang="en-US" sz="3200" dirty="0">
                <a:solidFill>
                  <a:schemeClr val="bg1"/>
                </a:solidFill>
                <a:latin typeface="Segoe UI Light" panose="020B0502040204020203" pitchFamily="34" charset="0"/>
                <a:cs typeface="Segoe UI Light" panose="020B0502040204020203" pitchFamily="34" charset="0"/>
              </a:rPr>
              <a:t> </a:t>
            </a:r>
            <a:r>
              <a:rPr lang="en-US" sz="3200" dirty="0" err="1">
                <a:solidFill>
                  <a:schemeClr val="bg1"/>
                </a:solidFill>
                <a:latin typeface="Segoe UI Light" panose="020B0502040204020203" pitchFamily="34" charset="0"/>
                <a:cs typeface="Segoe UI Light" panose="020B0502040204020203" pitchFamily="34" charset="0"/>
              </a:rPr>
              <a:t>picos</a:t>
            </a:r>
            <a:r>
              <a:rPr lang="en-US" sz="3200" dirty="0">
                <a:solidFill>
                  <a:schemeClr val="bg1"/>
                </a:solidFill>
                <a:latin typeface="Segoe UI Light" panose="020B0502040204020203" pitchFamily="34" charset="0"/>
                <a:cs typeface="Segoe UI Light" panose="020B0502040204020203" pitchFamily="34" charset="0"/>
              </a:rPr>
              <a:t> </a:t>
            </a:r>
            <a:r>
              <a:rPr lang="en-US" sz="3200" dirty="0" err="1">
                <a:solidFill>
                  <a:schemeClr val="bg1"/>
                </a:solidFill>
                <a:latin typeface="Segoe UI Light" panose="020B0502040204020203" pitchFamily="34" charset="0"/>
                <a:cs typeface="Segoe UI Light" panose="020B0502040204020203" pitchFamily="34" charset="0"/>
              </a:rPr>
              <a:t>em</a:t>
            </a:r>
            <a:br>
              <a:rPr lang="en-US" sz="3200" dirty="0">
                <a:solidFill>
                  <a:schemeClr val="bg1"/>
                </a:solidFill>
                <a:latin typeface="Segoe UI Light" panose="020B0502040204020203" pitchFamily="34" charset="0"/>
                <a:cs typeface="Segoe UI Light" panose="020B0502040204020203" pitchFamily="34" charset="0"/>
              </a:rPr>
            </a:br>
            <a:r>
              <a:rPr lang="en-US" sz="3200" dirty="0" err="1">
                <a:solidFill>
                  <a:schemeClr val="bg1"/>
                </a:solidFill>
                <a:latin typeface="Segoe UI Light" panose="020B0502040204020203" pitchFamily="34" charset="0"/>
                <a:cs typeface="Segoe UI Light" panose="020B0502040204020203" pitchFamily="34" charset="0"/>
              </a:rPr>
              <a:t>demanda</a:t>
            </a:r>
            <a:r>
              <a:rPr lang="en-US" sz="3200" dirty="0">
                <a:solidFill>
                  <a:schemeClr val="bg1"/>
                </a:solidFill>
                <a:latin typeface="Segoe UI Light" panose="020B0502040204020203" pitchFamily="34" charset="0"/>
                <a:cs typeface="Segoe UI Light" panose="020B0502040204020203" pitchFamily="34" charset="0"/>
              </a:rPr>
              <a:t> com </a:t>
            </a:r>
            <a:r>
              <a:rPr lang="en-US" sz="3200" dirty="0" err="1">
                <a:solidFill>
                  <a:schemeClr val="bg1"/>
                </a:solidFill>
                <a:latin typeface="Segoe UI Light" panose="020B0502040204020203" pitchFamily="34" charset="0"/>
                <a:cs typeface="Segoe UI Light" panose="020B0502040204020203" pitchFamily="34" charset="0"/>
              </a:rPr>
              <a:t>facilidade</a:t>
            </a:r>
            <a:endParaRPr kumimoji="0" lang="en-US" sz="3200" b="0" i="0" u="none" strike="noStrike" kern="1200" cap="none" spc="-49" normalizeH="0" baseline="0" noProof="0" dirty="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ECF6216-6920-4B5B-8F85-742BEA867E55}"/>
              </a:ext>
            </a:extLst>
          </p:cNvPr>
          <p:cNvSpPr/>
          <p:nvPr/>
        </p:nvSpPr>
        <p:spPr>
          <a:xfrm>
            <a:off x="455995" y="1585867"/>
            <a:ext cx="35106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Ofereça aos clientes qualidade de serviço rápida e confiável durante períodos sazonais e outros períodos de demanda de alto tráfego</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Escala instantânea e elástica lida com o tráfego e as rajadas de vendas sem gerenciar infraestruturas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Acesso a dados de baixa latência de qualquer lugar do mundo para experiências rápidas e robustas do usuário</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Alta disponibilidade em vários data centers</a:t>
            </a:r>
          </a:p>
        </p:txBody>
      </p:sp>
      <p:pic>
        <p:nvPicPr>
          <p:cNvPr id="95" name="Picture 94">
            <a:extLst>
              <a:ext uri="{FF2B5EF4-FFF2-40B4-BE49-F238E27FC236}">
                <a16:creationId xmlns:a16="http://schemas.microsoft.com/office/drawing/2014/main" id="{CB2ABBC7-FFA8-4884-AE45-0A28B36269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vignette.wikia.nocookie.net/logopedia/images/3/3c/Jet_logo.svg/revision/latest/scale-to-width-down/640?cb=20151210230924">
            <a:extLst>
              <a:ext uri="{FF2B5EF4-FFF2-40B4-BE49-F238E27FC236}">
                <a16:creationId xmlns:a16="http://schemas.microsoft.com/office/drawing/2014/main" id="{C1B6769C-AB2A-4D05-9DC3-02DC5FAD952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31990" y="6412494"/>
            <a:ext cx="612964" cy="2509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almart logo png">
            <a:extLst>
              <a:ext uri="{FF2B5EF4-FFF2-40B4-BE49-F238E27FC236}">
                <a16:creationId xmlns:a16="http://schemas.microsoft.com/office/drawing/2014/main" id="{A6F70C8A-1488-4DA9-921D-FCE9AC6D72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16601" y="6351921"/>
            <a:ext cx="1413933" cy="37207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CF696F0D-79B6-4B53-B810-B2DC5AA1AAD3}"/>
              </a:ext>
            </a:extLst>
          </p:cNvPr>
          <p:cNvGrpSpPr/>
          <p:nvPr/>
        </p:nvGrpSpPr>
        <p:grpSpPr>
          <a:xfrm>
            <a:off x="4850050" y="931052"/>
            <a:ext cx="6354099" cy="3519872"/>
            <a:chOff x="4850050" y="931052"/>
            <a:chExt cx="6354099" cy="3519872"/>
          </a:xfrm>
        </p:grpSpPr>
        <p:grpSp>
          <p:nvGrpSpPr>
            <p:cNvPr id="4" name="Group 3">
              <a:extLst>
                <a:ext uri="{FF2B5EF4-FFF2-40B4-BE49-F238E27FC236}">
                  <a16:creationId xmlns:a16="http://schemas.microsoft.com/office/drawing/2014/main" id="{C14D316A-EA6E-4420-BBE6-FCF33EA79291}"/>
                </a:ext>
              </a:extLst>
            </p:cNvPr>
            <p:cNvGrpSpPr/>
            <p:nvPr/>
          </p:nvGrpSpPr>
          <p:grpSpPr>
            <a:xfrm>
              <a:off x="9282623" y="3513385"/>
              <a:ext cx="605367" cy="933306"/>
              <a:chOff x="10292810" y="1765019"/>
              <a:chExt cx="605367" cy="933306"/>
            </a:xfrm>
          </p:grpSpPr>
          <p:sp>
            <p:nvSpPr>
              <p:cNvPr id="103" name="Title 1">
                <a:extLst>
                  <a:ext uri="{FF2B5EF4-FFF2-40B4-BE49-F238E27FC236}">
                    <a16:creationId xmlns:a16="http://schemas.microsoft.com/office/drawing/2014/main" id="{7DD56272-AED0-4DB4-8065-0601EC1AFCE5}"/>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Funções Azure</a:t>
                </a:r>
              </a:p>
            </p:txBody>
          </p:sp>
          <p:sp>
            <p:nvSpPr>
              <p:cNvPr id="104" name="Rectangle: Rounded Corners 103">
                <a:extLst>
                  <a:ext uri="{FF2B5EF4-FFF2-40B4-BE49-F238E27FC236}">
                    <a16:creationId xmlns:a16="http://schemas.microsoft.com/office/drawing/2014/main" id="{1D1E6611-3ED3-4FF5-B28A-99150E2573D1}"/>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5" name="Picture 104" descr="A close up of a sign&#10;&#10;Description automatically generated">
                <a:extLst>
                  <a:ext uri="{FF2B5EF4-FFF2-40B4-BE49-F238E27FC236}">
                    <a16:creationId xmlns:a16="http://schemas.microsoft.com/office/drawing/2014/main" id="{3FB95BB7-0007-4FD7-AECB-2FC3577D3C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96128" y="2230032"/>
                <a:ext cx="398731" cy="398731"/>
              </a:xfrm>
              <a:prstGeom prst="rect">
                <a:avLst/>
              </a:prstGeom>
            </p:spPr>
          </p:pic>
        </p:grpSp>
        <p:grpSp>
          <p:nvGrpSpPr>
            <p:cNvPr id="3" name="Group 2">
              <a:extLst>
                <a:ext uri="{FF2B5EF4-FFF2-40B4-BE49-F238E27FC236}">
                  <a16:creationId xmlns:a16="http://schemas.microsoft.com/office/drawing/2014/main" id="{6CD097B4-2963-4901-916D-DB53AB53677B}"/>
                </a:ext>
              </a:extLst>
            </p:cNvPr>
            <p:cNvGrpSpPr/>
            <p:nvPr/>
          </p:nvGrpSpPr>
          <p:grpSpPr>
            <a:xfrm>
              <a:off x="9190576" y="2228568"/>
              <a:ext cx="789461" cy="933306"/>
              <a:chOff x="9190240" y="889444"/>
              <a:chExt cx="789461" cy="933306"/>
            </a:xfrm>
          </p:grpSpPr>
          <p:sp>
            <p:nvSpPr>
              <p:cNvPr id="99" name="Title 1">
                <a:extLst>
                  <a:ext uri="{FF2B5EF4-FFF2-40B4-BE49-F238E27FC236}">
                    <a16:creationId xmlns:a16="http://schemas.microsoft.com/office/drawing/2014/main" id="{FCA2EED5-8209-4A0F-9BCA-03730DDBD67A}"/>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00" name="Rectangle: Rounded Corners 99">
                <a:extLst>
                  <a:ext uri="{FF2B5EF4-FFF2-40B4-BE49-F238E27FC236}">
                    <a16:creationId xmlns:a16="http://schemas.microsoft.com/office/drawing/2014/main" id="{27A6391F-D37E-44AF-820E-2B69AC06A767}"/>
                  </a:ext>
                </a:extLst>
              </p:cNvPr>
              <p:cNvSpPr/>
              <p:nvPr/>
            </p:nvSpPr>
            <p:spPr bwMode="auto">
              <a:xfrm>
                <a:off x="9315153" y="128489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1" name="Graphic 100">
                <a:extLst>
                  <a:ext uri="{FF2B5EF4-FFF2-40B4-BE49-F238E27FC236}">
                    <a16:creationId xmlns:a16="http://schemas.microsoft.com/office/drawing/2014/main" id="{9D128710-8A17-4D58-AA19-34363B3FF62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85170" y="1354912"/>
                <a:ext cx="397820" cy="397820"/>
              </a:xfrm>
              <a:prstGeom prst="rect">
                <a:avLst/>
              </a:prstGeom>
            </p:spPr>
          </p:pic>
        </p:grpSp>
        <p:grpSp>
          <p:nvGrpSpPr>
            <p:cNvPr id="8" name="Group 7">
              <a:extLst>
                <a:ext uri="{FF2B5EF4-FFF2-40B4-BE49-F238E27FC236}">
                  <a16:creationId xmlns:a16="http://schemas.microsoft.com/office/drawing/2014/main" id="{A847719F-8A55-4076-82FE-C6DB605CAADC}"/>
                </a:ext>
              </a:extLst>
            </p:cNvPr>
            <p:cNvGrpSpPr/>
            <p:nvPr/>
          </p:nvGrpSpPr>
          <p:grpSpPr>
            <a:xfrm>
              <a:off x="6742350" y="2228568"/>
              <a:ext cx="789461" cy="933306"/>
              <a:chOff x="5788836" y="2531914"/>
              <a:chExt cx="789461" cy="933306"/>
            </a:xfrm>
          </p:grpSpPr>
          <p:sp>
            <p:nvSpPr>
              <p:cNvPr id="107" name="Title 1">
                <a:extLst>
                  <a:ext uri="{FF2B5EF4-FFF2-40B4-BE49-F238E27FC236}">
                    <a16:creationId xmlns:a16="http://schemas.microsoft.com/office/drawing/2014/main" id="{01B3F511-7203-45A6-AA37-34E030F2DC18}"/>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Gestão de API da Azure</a:t>
                </a:r>
              </a:p>
            </p:txBody>
          </p:sp>
          <p:sp>
            <p:nvSpPr>
              <p:cNvPr id="108" name="Rectangle: Rounded Corners 107">
                <a:extLst>
                  <a:ext uri="{FF2B5EF4-FFF2-40B4-BE49-F238E27FC236}">
                    <a16:creationId xmlns:a16="http://schemas.microsoft.com/office/drawing/2014/main" id="{206FC0C5-F8ED-40B3-B5B2-7C9A51482E5D}"/>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9" name="Graphic 108">
                <a:extLst>
                  <a:ext uri="{FF2B5EF4-FFF2-40B4-BE49-F238E27FC236}">
                    <a16:creationId xmlns:a16="http://schemas.microsoft.com/office/drawing/2014/main" id="{559025CD-5332-4901-8D6C-F40A50A7B4F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3316" y="3006932"/>
                <a:ext cx="378720" cy="378720"/>
              </a:xfrm>
              <a:prstGeom prst="rect">
                <a:avLst/>
              </a:prstGeom>
            </p:spPr>
          </p:pic>
        </p:grpSp>
        <p:grpSp>
          <p:nvGrpSpPr>
            <p:cNvPr id="9" name="Group 8">
              <a:extLst>
                <a:ext uri="{FF2B5EF4-FFF2-40B4-BE49-F238E27FC236}">
                  <a16:creationId xmlns:a16="http://schemas.microsoft.com/office/drawing/2014/main" id="{24FD7EDD-D00B-4F4C-9EDE-C18634A42628}"/>
                </a:ext>
              </a:extLst>
            </p:cNvPr>
            <p:cNvGrpSpPr/>
            <p:nvPr/>
          </p:nvGrpSpPr>
          <p:grpSpPr>
            <a:xfrm>
              <a:off x="7966463" y="2382456"/>
              <a:ext cx="789461" cy="779418"/>
              <a:chOff x="7050369" y="2262468"/>
              <a:chExt cx="789461" cy="779418"/>
            </a:xfrm>
          </p:grpSpPr>
          <p:pic>
            <p:nvPicPr>
              <p:cNvPr id="113" name="Graphic 112">
                <a:extLst>
                  <a:ext uri="{FF2B5EF4-FFF2-40B4-BE49-F238E27FC236}">
                    <a16:creationId xmlns:a16="http://schemas.microsoft.com/office/drawing/2014/main" id="{19AA8EDA-F22F-4A35-9660-3A1E054C4CD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41971" y="2570720"/>
                <a:ext cx="404476" cy="404476"/>
              </a:xfrm>
              <a:prstGeom prst="rect">
                <a:avLst/>
              </a:prstGeom>
            </p:spPr>
          </p:pic>
          <p:grpSp>
            <p:nvGrpSpPr>
              <p:cNvPr id="114" name="Group 113">
                <a:extLst>
                  <a:ext uri="{FF2B5EF4-FFF2-40B4-BE49-F238E27FC236}">
                    <a16:creationId xmlns:a16="http://schemas.microsoft.com/office/drawing/2014/main" id="{4FD7B047-81DF-4901-84A0-719358E1869C}"/>
                  </a:ext>
                </a:extLst>
              </p:cNvPr>
              <p:cNvGrpSpPr/>
              <p:nvPr/>
            </p:nvGrpSpPr>
            <p:grpSpPr>
              <a:xfrm>
                <a:off x="7050369" y="2262468"/>
                <a:ext cx="789461" cy="779418"/>
                <a:chOff x="5788836" y="2685802"/>
                <a:chExt cx="789461" cy="779418"/>
              </a:xfrm>
            </p:grpSpPr>
            <p:sp>
              <p:nvSpPr>
                <p:cNvPr id="115" name="Title 1">
                  <a:extLst>
                    <a:ext uri="{FF2B5EF4-FFF2-40B4-BE49-F238E27FC236}">
                      <a16:creationId xmlns:a16="http://schemas.microsoft.com/office/drawing/2014/main" id="{2E7BF65B-9203-4F75-B072-605CD0ECDCEF}"/>
                    </a:ext>
                  </a:extLst>
                </p:cNvPr>
                <p:cNvSpPr txBox="1">
                  <a:spLocks/>
                </p:cNvSpPr>
                <p:nvPr/>
              </p:nvSpPr>
              <p:spPr>
                <a:xfrm>
                  <a:off x="5788836" y="2685802"/>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16" name="Rectangle: Rounded Corners 115">
                  <a:extLst>
                    <a:ext uri="{FF2B5EF4-FFF2-40B4-BE49-F238E27FC236}">
                      <a16:creationId xmlns:a16="http://schemas.microsoft.com/office/drawing/2014/main" id="{C5C2CABC-29F3-4DDA-9938-AF6CB72FDFD0}"/>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grpSp>
          <p:nvGrpSpPr>
            <p:cNvPr id="11" name="Group 10">
              <a:extLst>
                <a:ext uri="{FF2B5EF4-FFF2-40B4-BE49-F238E27FC236}">
                  <a16:creationId xmlns:a16="http://schemas.microsoft.com/office/drawing/2014/main" id="{0B21E61A-46A0-4DEB-9424-090149F095B8}"/>
                </a:ext>
              </a:extLst>
            </p:cNvPr>
            <p:cNvGrpSpPr/>
            <p:nvPr/>
          </p:nvGrpSpPr>
          <p:grpSpPr>
            <a:xfrm>
              <a:off x="10414688" y="2215868"/>
              <a:ext cx="789461" cy="933306"/>
              <a:chOff x="9461174" y="2519214"/>
              <a:chExt cx="789461" cy="933306"/>
            </a:xfrm>
          </p:grpSpPr>
          <p:grpSp>
            <p:nvGrpSpPr>
              <p:cNvPr id="119" name="Group 118">
                <a:extLst>
                  <a:ext uri="{FF2B5EF4-FFF2-40B4-BE49-F238E27FC236}">
                    <a16:creationId xmlns:a16="http://schemas.microsoft.com/office/drawing/2014/main" id="{C6F9B156-C2C1-43D8-9B7E-C00B732BDD7D}"/>
                  </a:ext>
                </a:extLst>
              </p:cNvPr>
              <p:cNvGrpSpPr/>
              <p:nvPr/>
            </p:nvGrpSpPr>
            <p:grpSpPr>
              <a:xfrm>
                <a:off x="9461174" y="2519214"/>
                <a:ext cx="789461" cy="933306"/>
                <a:chOff x="9190240" y="889444"/>
                <a:chExt cx="789461" cy="933306"/>
              </a:xfrm>
            </p:grpSpPr>
            <p:sp>
              <p:nvSpPr>
                <p:cNvPr id="120" name="Title 1">
                  <a:extLst>
                    <a:ext uri="{FF2B5EF4-FFF2-40B4-BE49-F238E27FC236}">
                      <a16:creationId xmlns:a16="http://schemas.microsoft.com/office/drawing/2014/main" id="{6BA35249-CDA3-498F-8AAE-1D1038CAD3A1}"/>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Faísca Apache</a:t>
                  </a:r>
                </a:p>
              </p:txBody>
            </p:sp>
            <p:sp>
              <p:nvSpPr>
                <p:cNvPr id="121" name="Rectangle: Rounded Corners 120">
                  <a:extLst>
                    <a:ext uri="{FF2B5EF4-FFF2-40B4-BE49-F238E27FC236}">
                      <a16:creationId xmlns:a16="http://schemas.microsoft.com/office/drawing/2014/main" id="{A0EB06E7-AFBC-4008-8D04-A9C84DDC8370}"/>
                    </a:ext>
                  </a:extLst>
                </p:cNvPr>
                <p:cNvSpPr/>
                <p:nvPr/>
              </p:nvSpPr>
              <p:spPr bwMode="auto">
                <a:xfrm>
                  <a:off x="9315153" y="1284894"/>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124" name="Picture 4" descr="Image result for apache spark logo png">
                <a:extLst>
                  <a:ext uri="{FF2B5EF4-FFF2-40B4-BE49-F238E27FC236}">
                    <a16:creationId xmlns:a16="http://schemas.microsoft.com/office/drawing/2014/main" id="{AB48F514-466D-4979-87B9-AE8F5A0E0A32}"/>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4635" r="15950"/>
              <a:stretch/>
            </p:blipFill>
            <p:spPr bwMode="auto">
              <a:xfrm>
                <a:off x="9611598" y="2935659"/>
                <a:ext cx="486833" cy="4958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Straight Arrow Connector 124">
              <a:extLst>
                <a:ext uri="{FF2B5EF4-FFF2-40B4-BE49-F238E27FC236}">
                  <a16:creationId xmlns:a16="http://schemas.microsoft.com/office/drawing/2014/main" id="{9A0F869A-3BFD-4A6A-A34A-74A90B58A2CD}"/>
                </a:ext>
              </a:extLst>
            </p:cNvPr>
            <p:cNvCxnSpPr>
              <a:cxnSpLocks/>
              <a:stCxn id="116" idx="3"/>
              <a:endCxn id="100" idx="1"/>
            </p:cNvCxnSpPr>
            <p:nvPr/>
          </p:nvCxnSpPr>
          <p:spPr>
            <a:xfrm>
              <a:off x="8629231"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237CAF9-F65B-47C8-AA72-9B2708BB21CC}"/>
                </a:ext>
              </a:extLst>
            </p:cNvPr>
            <p:cNvCxnSpPr>
              <a:cxnSpLocks/>
              <a:stCxn id="100" idx="3"/>
              <a:endCxn id="121" idx="1"/>
            </p:cNvCxnSpPr>
            <p:nvPr/>
          </p:nvCxnSpPr>
          <p:spPr>
            <a:xfrm flipV="1">
              <a:off x="9853344" y="2880246"/>
              <a:ext cx="686257" cy="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92BD8E3-C03E-4BB3-814B-E6A4E27F2BD0}"/>
                </a:ext>
              </a:extLst>
            </p:cNvPr>
            <p:cNvCxnSpPr>
              <a:cxnSpLocks/>
              <a:stCxn id="108" idx="3"/>
              <a:endCxn id="116" idx="1"/>
            </p:cNvCxnSpPr>
            <p:nvPr/>
          </p:nvCxnSpPr>
          <p:spPr>
            <a:xfrm>
              <a:off x="7405118"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55F0C6E-22FD-407B-BA34-5B57D705C4A1}"/>
                </a:ext>
              </a:extLst>
            </p:cNvPr>
            <p:cNvGrpSpPr/>
            <p:nvPr/>
          </p:nvGrpSpPr>
          <p:grpSpPr>
            <a:xfrm>
              <a:off x="10434769" y="3363729"/>
              <a:ext cx="754946" cy="1087195"/>
              <a:chOff x="9481255" y="3668529"/>
              <a:chExt cx="754946" cy="1087195"/>
            </a:xfrm>
          </p:grpSpPr>
          <p:grpSp>
            <p:nvGrpSpPr>
              <p:cNvPr id="135" name="Group 134">
                <a:extLst>
                  <a:ext uri="{FF2B5EF4-FFF2-40B4-BE49-F238E27FC236}">
                    <a16:creationId xmlns:a16="http://schemas.microsoft.com/office/drawing/2014/main" id="{03D496B6-1D50-4CAE-8EF5-4B89B20E250D}"/>
                  </a:ext>
                </a:extLst>
              </p:cNvPr>
              <p:cNvGrpSpPr/>
              <p:nvPr/>
            </p:nvGrpSpPr>
            <p:grpSpPr>
              <a:xfrm>
                <a:off x="9481255" y="3668529"/>
                <a:ext cx="754946" cy="1087195"/>
                <a:chOff x="10220844" y="1611130"/>
                <a:chExt cx="754946" cy="1087195"/>
              </a:xfrm>
            </p:grpSpPr>
            <p:sp>
              <p:nvSpPr>
                <p:cNvPr id="136" name="Title 1">
                  <a:extLst>
                    <a:ext uri="{FF2B5EF4-FFF2-40B4-BE49-F238E27FC236}">
                      <a16:creationId xmlns:a16="http://schemas.microsoft.com/office/drawing/2014/main" id="{705CF5AC-7085-4912-86BB-411F764882BF}"/>
                    </a:ext>
                  </a:extLst>
                </p:cNvPr>
                <p:cNvSpPr txBox="1">
                  <a:spLocks/>
                </p:cNvSpPr>
                <p:nvPr/>
              </p:nvSpPr>
              <p:spPr>
                <a:xfrm>
                  <a:off x="10220844" y="1611130"/>
                  <a:ext cx="754946"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Hub de notificação do Azure</a:t>
                  </a:r>
                </a:p>
              </p:txBody>
            </p:sp>
            <p:sp>
              <p:nvSpPr>
                <p:cNvPr id="140" name="Rectangle: Rounded Corners 139">
                  <a:extLst>
                    <a:ext uri="{FF2B5EF4-FFF2-40B4-BE49-F238E27FC236}">
                      <a16:creationId xmlns:a16="http://schemas.microsoft.com/office/drawing/2014/main" id="{5EEC3912-8FCE-4142-B71E-CE6D17AEC5A7}"/>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0" name="Graphic 19">
                <a:extLst>
                  <a:ext uri="{FF2B5EF4-FFF2-40B4-BE49-F238E27FC236}">
                    <a16:creationId xmlns:a16="http://schemas.microsoft.com/office/drawing/2014/main" id="{D9F936FB-A4DE-46FE-864B-87C46F35BE4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62758" y="4293650"/>
                <a:ext cx="386292" cy="386292"/>
              </a:xfrm>
              <a:prstGeom prst="rect">
                <a:avLst/>
              </a:prstGeom>
            </p:spPr>
          </p:pic>
        </p:grpSp>
        <p:cxnSp>
          <p:nvCxnSpPr>
            <p:cNvPr id="142" name="Straight Arrow Connector 141">
              <a:extLst>
                <a:ext uri="{FF2B5EF4-FFF2-40B4-BE49-F238E27FC236}">
                  <a16:creationId xmlns:a16="http://schemas.microsoft.com/office/drawing/2014/main" id="{E0CA81EA-05A7-4606-9209-C28ED72ECD40}"/>
                </a:ext>
              </a:extLst>
            </p:cNvPr>
            <p:cNvCxnSpPr>
              <a:cxnSpLocks/>
              <a:stCxn id="100" idx="2"/>
              <a:endCxn id="103" idx="0"/>
            </p:cNvCxnSpPr>
            <p:nvPr/>
          </p:nvCxnSpPr>
          <p:spPr>
            <a:xfrm>
              <a:off x="9584417"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26657D-46FB-4A08-ACDC-6D99CFCB380D}"/>
                </a:ext>
              </a:extLst>
            </p:cNvPr>
            <p:cNvCxnSpPr>
              <a:cxnSpLocks/>
              <a:stCxn id="104" idx="3"/>
              <a:endCxn id="140" idx="1"/>
            </p:cNvCxnSpPr>
            <p:nvPr/>
          </p:nvCxnSpPr>
          <p:spPr>
            <a:xfrm>
              <a:off x="9854234" y="4177763"/>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3CB143-C6CF-45AE-B11C-E7643F10C37F}"/>
                </a:ext>
              </a:extLst>
            </p:cNvPr>
            <p:cNvGrpSpPr/>
            <p:nvPr/>
          </p:nvGrpSpPr>
          <p:grpSpPr>
            <a:xfrm>
              <a:off x="9282623" y="931052"/>
              <a:ext cx="605367" cy="933306"/>
              <a:chOff x="8329109" y="1235852"/>
              <a:chExt cx="605367" cy="933306"/>
            </a:xfrm>
          </p:grpSpPr>
          <p:grpSp>
            <p:nvGrpSpPr>
              <p:cNvPr id="147" name="Group 146">
                <a:extLst>
                  <a:ext uri="{FF2B5EF4-FFF2-40B4-BE49-F238E27FC236}">
                    <a16:creationId xmlns:a16="http://schemas.microsoft.com/office/drawing/2014/main" id="{EAEEF096-CCCC-4AE1-86BE-AB7073E8B0E9}"/>
                  </a:ext>
                </a:extLst>
              </p:cNvPr>
              <p:cNvGrpSpPr/>
              <p:nvPr/>
            </p:nvGrpSpPr>
            <p:grpSpPr>
              <a:xfrm>
                <a:off x="8329109" y="1235852"/>
                <a:ext cx="605367" cy="933306"/>
                <a:chOff x="10292810" y="1765019"/>
                <a:chExt cx="605367" cy="933306"/>
              </a:xfrm>
            </p:grpSpPr>
            <p:sp>
              <p:nvSpPr>
                <p:cNvPr id="148" name="Title 1">
                  <a:extLst>
                    <a:ext uri="{FF2B5EF4-FFF2-40B4-BE49-F238E27FC236}">
                      <a16:creationId xmlns:a16="http://schemas.microsoft.com/office/drawing/2014/main" id="{110D159C-DC65-4CE7-AD09-B79A4D14C091}"/>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CDN</a:t>
                  </a:r>
                </a:p>
              </p:txBody>
            </p:sp>
            <p:sp>
              <p:nvSpPr>
                <p:cNvPr id="149" name="Rectangle: Rounded Corners 148">
                  <a:extLst>
                    <a:ext uri="{FF2B5EF4-FFF2-40B4-BE49-F238E27FC236}">
                      <a16:creationId xmlns:a16="http://schemas.microsoft.com/office/drawing/2014/main" id="{C1482DD7-DA04-4929-89AF-89F61AFDD328}"/>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4" name="Graphic 33">
                <a:extLst>
                  <a:ext uri="{FF2B5EF4-FFF2-40B4-BE49-F238E27FC236}">
                    <a16:creationId xmlns:a16="http://schemas.microsoft.com/office/drawing/2014/main" id="{98DEBAAA-3C82-491D-8670-9CC7A5C7BE83}"/>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21713" y="1690151"/>
                <a:ext cx="420158" cy="420158"/>
              </a:xfrm>
              <a:prstGeom prst="rect">
                <a:avLst/>
              </a:prstGeom>
            </p:spPr>
          </p:pic>
        </p:grpSp>
        <p:grpSp>
          <p:nvGrpSpPr>
            <p:cNvPr id="40" name="Group 39">
              <a:extLst>
                <a:ext uri="{FF2B5EF4-FFF2-40B4-BE49-F238E27FC236}">
                  <a16:creationId xmlns:a16="http://schemas.microsoft.com/office/drawing/2014/main" id="{42C703AB-B54F-4ED3-B6CA-CF74AADDCB23}"/>
                </a:ext>
              </a:extLst>
            </p:cNvPr>
            <p:cNvGrpSpPr/>
            <p:nvPr/>
          </p:nvGrpSpPr>
          <p:grpSpPr>
            <a:xfrm>
              <a:off x="10434769" y="935285"/>
              <a:ext cx="754946" cy="933306"/>
              <a:chOff x="9481255" y="1240085"/>
              <a:chExt cx="754946" cy="933306"/>
            </a:xfrm>
          </p:grpSpPr>
          <p:grpSp>
            <p:nvGrpSpPr>
              <p:cNvPr id="154" name="Group 153">
                <a:extLst>
                  <a:ext uri="{FF2B5EF4-FFF2-40B4-BE49-F238E27FC236}">
                    <a16:creationId xmlns:a16="http://schemas.microsoft.com/office/drawing/2014/main" id="{B93FC970-15FB-4156-91D7-8B79B631B39C}"/>
                  </a:ext>
                </a:extLst>
              </p:cNvPr>
              <p:cNvGrpSpPr/>
              <p:nvPr/>
            </p:nvGrpSpPr>
            <p:grpSpPr>
              <a:xfrm>
                <a:off x="9481255" y="1240085"/>
                <a:ext cx="754946" cy="933306"/>
                <a:chOff x="10220844" y="1765019"/>
                <a:chExt cx="754946" cy="933306"/>
              </a:xfrm>
            </p:grpSpPr>
            <p:sp>
              <p:nvSpPr>
                <p:cNvPr id="159" name="Title 1">
                  <a:extLst>
                    <a:ext uri="{FF2B5EF4-FFF2-40B4-BE49-F238E27FC236}">
                      <a16:creationId xmlns:a16="http://schemas.microsoft.com/office/drawing/2014/main" id="{B758F424-C979-4E43-9537-DE3A7C163302}"/>
                    </a:ext>
                  </a:extLst>
                </p:cNvPr>
                <p:cNvSpPr txBox="1">
                  <a:spLocks/>
                </p:cNvSpPr>
                <p:nvPr/>
              </p:nvSpPr>
              <p:spPr>
                <a:xfrm>
                  <a:off x="10220844" y="1765019"/>
                  <a:ext cx="754946"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Armazenamento de arquivos Azure</a:t>
                  </a:r>
                </a:p>
              </p:txBody>
            </p:sp>
            <p:sp>
              <p:nvSpPr>
                <p:cNvPr id="160" name="Rectangle: Rounded Corners 159">
                  <a:extLst>
                    <a:ext uri="{FF2B5EF4-FFF2-40B4-BE49-F238E27FC236}">
                      <a16:creationId xmlns:a16="http://schemas.microsoft.com/office/drawing/2014/main" id="{23A63ABE-CB2E-4D29-939E-F8EECAA8C87B}"/>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9" name="Picture 38" descr="A picture containing drawing&#10;&#10;Description automatically generated">
                <a:extLst>
                  <a:ext uri="{FF2B5EF4-FFF2-40B4-BE49-F238E27FC236}">
                    <a16:creationId xmlns:a16="http://schemas.microsoft.com/office/drawing/2014/main" id="{7364F5A2-4294-47C0-98E7-950767E61E6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56599" y="1705158"/>
                <a:ext cx="398611" cy="398611"/>
              </a:xfrm>
              <a:prstGeom prst="rect">
                <a:avLst/>
              </a:prstGeom>
            </p:spPr>
          </p:pic>
        </p:grpSp>
        <p:cxnSp>
          <p:nvCxnSpPr>
            <p:cNvPr id="169" name="Connector: Elbow 168">
              <a:extLst>
                <a:ext uri="{FF2B5EF4-FFF2-40B4-BE49-F238E27FC236}">
                  <a16:creationId xmlns:a16="http://schemas.microsoft.com/office/drawing/2014/main" id="{3FAD6F7F-056B-4551-9DFB-86289B9D93E8}"/>
                </a:ext>
              </a:extLst>
            </p:cNvPr>
            <p:cNvCxnSpPr>
              <a:cxnSpLocks/>
              <a:stCxn id="115" idx="0"/>
              <a:endCxn id="149" idx="1"/>
            </p:cNvCxnSpPr>
            <p:nvPr/>
          </p:nvCxnSpPr>
          <p:spPr>
            <a:xfrm rot="5400000" flipH="1" flipV="1">
              <a:off x="8445273" y="1511351"/>
              <a:ext cx="787026" cy="95518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9018CE4-C38B-4BA0-A5F7-3555D5861B98}"/>
                </a:ext>
              </a:extLst>
            </p:cNvPr>
            <p:cNvCxnSpPr>
              <a:cxnSpLocks/>
              <a:stCxn id="160" idx="1"/>
              <a:endCxn id="149" idx="3"/>
            </p:cNvCxnSpPr>
            <p:nvPr/>
          </p:nvCxnSpPr>
          <p:spPr>
            <a:xfrm flipH="1" flipV="1">
              <a:off x="9854234" y="1595430"/>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A81FD4E-2F31-45D5-A8A7-222B7D89ECB9}"/>
                </a:ext>
              </a:extLst>
            </p:cNvPr>
            <p:cNvGrpSpPr/>
            <p:nvPr/>
          </p:nvGrpSpPr>
          <p:grpSpPr>
            <a:xfrm>
              <a:off x="8092266" y="3513385"/>
              <a:ext cx="537855" cy="933306"/>
              <a:chOff x="7141054" y="3672048"/>
              <a:chExt cx="537855" cy="933306"/>
            </a:xfrm>
          </p:grpSpPr>
          <p:sp>
            <p:nvSpPr>
              <p:cNvPr id="174" name="Title 1">
                <a:extLst>
                  <a:ext uri="{FF2B5EF4-FFF2-40B4-BE49-F238E27FC236}">
                    <a16:creationId xmlns:a16="http://schemas.microsoft.com/office/drawing/2014/main" id="{3E0F1C7E-9F91-4938-BA57-0392AB7048D5}"/>
                  </a:ext>
                </a:extLst>
              </p:cNvPr>
              <p:cNvSpPr txBox="1">
                <a:spLocks/>
              </p:cNvSpPr>
              <p:nvPr/>
            </p:nvSpPr>
            <p:spPr>
              <a:xfrm>
                <a:off x="7208283" y="3672048"/>
                <a:ext cx="403397"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Virtual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Nós</a:t>
                </a:r>
              </a:p>
            </p:txBody>
          </p:sp>
          <p:sp>
            <p:nvSpPr>
              <p:cNvPr id="175" name="Rectangle: Rounded Corners 174">
                <a:extLst>
                  <a:ext uri="{FF2B5EF4-FFF2-40B4-BE49-F238E27FC236}">
                    <a16:creationId xmlns:a16="http://schemas.microsoft.com/office/drawing/2014/main" id="{CEC32C76-1866-4A20-96A8-A3C2C27CEA89}"/>
                  </a:ext>
                </a:extLst>
              </p:cNvPr>
              <p:cNvSpPr/>
              <p:nvPr/>
            </p:nvSpPr>
            <p:spPr bwMode="auto">
              <a:xfrm>
                <a:off x="7141054" y="406749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Freeform: Shape 175">
                <a:extLst>
                  <a:ext uri="{FF2B5EF4-FFF2-40B4-BE49-F238E27FC236}">
                    <a16:creationId xmlns:a16="http://schemas.microsoft.com/office/drawing/2014/main" id="{58FA8A78-7D4B-48D8-96E5-1EEFD8846E10}"/>
                  </a:ext>
                </a:extLst>
              </p:cNvPr>
              <p:cNvSpPr/>
              <p:nvPr/>
            </p:nvSpPr>
            <p:spPr>
              <a:xfrm>
                <a:off x="7255360" y="4166975"/>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78" name="Straight Arrow Connector 177">
              <a:extLst>
                <a:ext uri="{FF2B5EF4-FFF2-40B4-BE49-F238E27FC236}">
                  <a16:creationId xmlns:a16="http://schemas.microsoft.com/office/drawing/2014/main" id="{DEEE057C-9025-4896-863F-C6440F1B9932}"/>
                </a:ext>
              </a:extLst>
            </p:cNvPr>
            <p:cNvCxnSpPr>
              <a:cxnSpLocks/>
              <a:stCxn id="116" idx="2"/>
              <a:endCxn id="174" idx="0"/>
            </p:cNvCxnSpPr>
            <p:nvPr/>
          </p:nvCxnSpPr>
          <p:spPr>
            <a:xfrm>
              <a:off x="8360304"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2FAE49A-5AFB-44DF-B76B-394867B909A7}"/>
                </a:ext>
              </a:extLst>
            </p:cNvPr>
            <p:cNvGrpSpPr/>
            <p:nvPr/>
          </p:nvGrpSpPr>
          <p:grpSpPr>
            <a:xfrm>
              <a:off x="5796200" y="2228568"/>
              <a:ext cx="789461" cy="933306"/>
              <a:chOff x="5594101" y="2533368"/>
              <a:chExt cx="789461" cy="933306"/>
            </a:xfrm>
          </p:grpSpPr>
          <p:pic>
            <p:nvPicPr>
              <p:cNvPr id="181" name="Graphic 180">
                <a:extLst>
                  <a:ext uri="{FF2B5EF4-FFF2-40B4-BE49-F238E27FC236}">
                    <a16:creationId xmlns:a16="http://schemas.microsoft.com/office/drawing/2014/main" id="{246138E3-DCB2-4F97-AB36-F2E87106AA7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799029" y="3008834"/>
                <a:ext cx="377825" cy="377825"/>
              </a:xfrm>
              <a:prstGeom prst="rect">
                <a:avLst/>
              </a:prstGeom>
            </p:spPr>
          </p:pic>
          <p:sp>
            <p:nvSpPr>
              <p:cNvPr id="183" name="Title 1">
                <a:extLst>
                  <a:ext uri="{FF2B5EF4-FFF2-40B4-BE49-F238E27FC236}">
                    <a16:creationId xmlns:a16="http://schemas.microsoft.com/office/drawing/2014/main" id="{A7A76033-F5F6-4437-9764-D0DFA31E1650}"/>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Gerente de Tráfego do Azure</a:t>
                </a:r>
              </a:p>
            </p:txBody>
          </p:sp>
          <p:sp>
            <p:nvSpPr>
              <p:cNvPr id="184" name="Rectangle: Rounded Corners 183">
                <a:extLst>
                  <a:ext uri="{FF2B5EF4-FFF2-40B4-BE49-F238E27FC236}">
                    <a16:creationId xmlns:a16="http://schemas.microsoft.com/office/drawing/2014/main" id="{D78BC53E-4159-4BAD-9348-EEE932F3BCFE}"/>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cxnSp>
          <p:nvCxnSpPr>
            <p:cNvPr id="192" name="Straight Arrow Connector 191">
              <a:extLst>
                <a:ext uri="{FF2B5EF4-FFF2-40B4-BE49-F238E27FC236}">
                  <a16:creationId xmlns:a16="http://schemas.microsoft.com/office/drawing/2014/main" id="{FA0B1CEA-9C2D-4E81-A7CB-EAD8DB230D43}"/>
                </a:ext>
              </a:extLst>
            </p:cNvPr>
            <p:cNvCxnSpPr>
              <a:cxnSpLocks/>
              <a:stCxn id="184" idx="3"/>
              <a:endCxn id="108" idx="1"/>
            </p:cNvCxnSpPr>
            <p:nvPr/>
          </p:nvCxnSpPr>
          <p:spPr>
            <a:xfrm>
              <a:off x="645896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1666C2E-9011-479A-9D45-829F5A1C1412}"/>
                </a:ext>
              </a:extLst>
            </p:cNvPr>
            <p:cNvCxnSpPr>
              <a:cxnSpLocks/>
              <a:stCxn id="191" idx="3"/>
              <a:endCxn id="184" idx="1"/>
            </p:cNvCxnSpPr>
            <p:nvPr/>
          </p:nvCxnSpPr>
          <p:spPr>
            <a:xfrm>
              <a:off x="551281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F6ABD2A-A04F-444E-A395-F19E6B3C3602}"/>
                </a:ext>
              </a:extLst>
            </p:cNvPr>
            <p:cNvGrpSpPr/>
            <p:nvPr/>
          </p:nvGrpSpPr>
          <p:grpSpPr>
            <a:xfrm>
              <a:off x="4850050" y="2382456"/>
              <a:ext cx="789461" cy="779418"/>
              <a:chOff x="4683934" y="2687256"/>
              <a:chExt cx="789461" cy="779418"/>
            </a:xfrm>
          </p:grpSpPr>
          <p:grpSp>
            <p:nvGrpSpPr>
              <p:cNvPr id="187" name="Group 186">
                <a:extLst>
                  <a:ext uri="{FF2B5EF4-FFF2-40B4-BE49-F238E27FC236}">
                    <a16:creationId xmlns:a16="http://schemas.microsoft.com/office/drawing/2014/main" id="{A627C509-851E-46DB-9758-A2812D6DB737}"/>
                  </a:ext>
                </a:extLst>
              </p:cNvPr>
              <p:cNvGrpSpPr/>
              <p:nvPr/>
            </p:nvGrpSpPr>
            <p:grpSpPr>
              <a:xfrm>
                <a:off x="4683934" y="2687256"/>
                <a:ext cx="789461" cy="779418"/>
                <a:chOff x="5594101" y="2687256"/>
                <a:chExt cx="789461" cy="779418"/>
              </a:xfrm>
            </p:grpSpPr>
            <p:sp>
              <p:nvSpPr>
                <p:cNvPr id="190" name="Title 1">
                  <a:extLst>
                    <a:ext uri="{FF2B5EF4-FFF2-40B4-BE49-F238E27FC236}">
                      <a16:creationId xmlns:a16="http://schemas.microsoft.com/office/drawing/2014/main" id="{9AC768CF-D009-4BF5-872E-B85619F68522}"/>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Dispositivo</a:t>
                  </a:r>
                </a:p>
              </p:txBody>
            </p:sp>
            <p:sp>
              <p:nvSpPr>
                <p:cNvPr id="191" name="Rectangle: Rounded Corners 190">
                  <a:extLst>
                    <a:ext uri="{FF2B5EF4-FFF2-40B4-BE49-F238E27FC236}">
                      <a16:creationId xmlns:a16="http://schemas.microsoft.com/office/drawing/2014/main" id="{6874E171-07BF-4805-B186-FC097EBB0F21}"/>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98" name="CellPhone_E8EA" title="Icon of a cellphone">
                <a:extLst>
                  <a:ext uri="{FF2B5EF4-FFF2-40B4-BE49-F238E27FC236}">
                    <a16:creationId xmlns:a16="http://schemas.microsoft.com/office/drawing/2014/main" id="{EB2510D8-7765-41EC-8B1C-CEDB7F4694FE}"/>
                  </a:ext>
                </a:extLst>
              </p:cNvPr>
              <p:cNvSpPr>
                <a:spLocks noChangeAspect="1" noEditPoints="1"/>
              </p:cNvSpPr>
              <p:nvPr/>
            </p:nvSpPr>
            <p:spPr bwMode="auto">
              <a:xfrm>
                <a:off x="4968028" y="301486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323661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object, chessman, table, indoor&#10;&#10;Description automatically generated">
            <a:extLst>
              <a:ext uri="{FF2B5EF4-FFF2-40B4-BE49-F238E27FC236}">
                <a16:creationId xmlns:a16="http://schemas.microsoft.com/office/drawing/2014/main" id="{D11BCA56-57F1-46C7-9656-EBA8C77D73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8" name="Rectangle 17">
            <a:extLst>
              <a:ext uri="{FF2B5EF4-FFF2-40B4-BE49-F238E27FC236}">
                <a16:creationId xmlns:a16="http://schemas.microsoft.com/office/drawing/2014/main" id="{80B6D82C-F057-4BE9-9EDC-6DA89C3A0AED}"/>
              </a:ext>
            </a:extLst>
          </p:cNvPr>
          <p:cNvSpPr/>
          <p:nvPr/>
        </p:nvSpPr>
        <p:spPr bwMode="auto">
          <a:xfrm>
            <a:off x="0" y="0"/>
            <a:ext cx="12192000" cy="6857026"/>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itle 3">
            <a:extLst>
              <a:ext uri="{FF2B5EF4-FFF2-40B4-BE49-F238E27FC236}">
                <a16:creationId xmlns:a16="http://schemas.microsoft.com/office/drawing/2014/main" id="{DF85A53F-04A8-43A5-ABDB-1D7D8C9704A9}"/>
              </a:ext>
            </a:extLst>
          </p:cNvPr>
          <p:cNvSpPr txBox="1">
            <a:spLocks/>
          </p:cNvSpPr>
          <p:nvPr/>
        </p:nvSpPr>
        <p:spPr>
          <a:xfrm>
            <a:off x="422779" y="1536174"/>
            <a:ext cx="4557183"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dirty="0">
                <a:solidFill>
                  <a:schemeClr val="bg1"/>
                </a:solidFill>
                <a:latin typeface="Segoe UI Light" panose="020B0502040204020203" pitchFamily="34" charset="0"/>
                <a:cs typeface="Segoe UI Light" panose="020B0502040204020203" pitchFamily="34" charset="0"/>
              </a:rPr>
              <a:t>Cloud-Native é </a:t>
            </a:r>
            <a:r>
              <a:rPr lang="en-US" sz="4800" dirty="0">
                <a:solidFill>
                  <a:srgbClr val="50E6FF"/>
                </a:solidFill>
                <a:latin typeface="Segoe UI Semilight" panose="020B0402040204020203" pitchFamily="34" charset="0"/>
                <a:cs typeface="Segoe UI Semilight" panose="020B0402040204020203" pitchFamily="34" charset="0"/>
              </a:rPr>
              <a:t>o novo </a:t>
            </a:r>
            <a:r>
              <a:rPr lang="en-US" sz="4800" dirty="0" err="1">
                <a:solidFill>
                  <a:srgbClr val="50E6FF"/>
                </a:solidFill>
                <a:latin typeface="Segoe UI Semilight" panose="020B0402040204020203" pitchFamily="34" charset="0"/>
                <a:cs typeface="Segoe UI Semilight" panose="020B0402040204020203" pitchFamily="34" charset="0"/>
              </a:rPr>
              <a:t>paradigma</a:t>
            </a:r>
            <a:r>
              <a:rPr lang="en-US" sz="4800" dirty="0">
                <a:solidFill>
                  <a:schemeClr val="bg1"/>
                </a:solidFill>
                <a:latin typeface="Segoe UI Light" panose="020B0502040204020203" pitchFamily="34" charset="0"/>
                <a:cs typeface="Segoe UI Light" panose="020B0502040204020203" pitchFamily="34" charset="0"/>
              </a:rPr>
              <a:t>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de </a:t>
            </a:r>
            <a:r>
              <a:rPr lang="en-US" sz="4800" dirty="0" err="1">
                <a:solidFill>
                  <a:schemeClr val="bg1"/>
                </a:solidFill>
                <a:latin typeface="Segoe UI Light" panose="020B0502040204020203" pitchFamily="34" charset="0"/>
                <a:cs typeface="Segoe UI Light" panose="020B0502040204020203" pitchFamily="34" charset="0"/>
              </a:rPr>
              <a:t>desenvolvimento</a:t>
            </a:r>
            <a:r>
              <a:rPr lang="en-US" sz="4800" dirty="0">
                <a:solidFill>
                  <a:schemeClr val="bg1"/>
                </a:solidFill>
                <a:latin typeface="Segoe UI Light" panose="020B0502040204020203" pitchFamily="34" charset="0"/>
                <a:cs typeface="Segoe UI Light" panose="020B0502040204020203" pitchFamily="34" charset="0"/>
              </a:rPr>
              <a:t> de software</a:t>
            </a:r>
            <a:endParaRPr lang="en-US" sz="4800" dirty="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3264681"/>
            <a:chOff x="7436121" y="2319633"/>
            <a:chExt cx="3142048" cy="3264681"/>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834308"/>
            </a:xfrm>
            <a:prstGeom prst="rect">
              <a:avLst/>
            </a:prstGeom>
            <a:noFill/>
          </p:spPr>
          <p:txBody>
            <a:bodyPr wrap="square" lIns="0" tIns="146284" rIns="0" bIns="146284" rtlCol="0">
              <a:spAutoFit/>
            </a:bodyPr>
            <a:lstStyle/>
            <a:p>
              <a:pPr algn="ctr" defTabSz="896354">
                <a:spcAft>
                  <a:spcPts val="576"/>
                </a:spcAft>
                <a:defRPr/>
              </a:pPr>
              <a:r>
                <a:rPr lang="en-US" sz="2000" dirty="0">
                  <a:solidFill>
                    <a:schemeClr val="bg2"/>
                  </a:solidFill>
                  <a:latin typeface="Segoe UI"/>
                  <a:cs typeface="Segoe UI Semibold" panose="020B0702040204020203" pitchFamily="34" charset="0"/>
                </a:rPr>
                <a:t>de </a:t>
              </a:r>
              <a:r>
                <a:rPr lang="en-US" sz="2000" dirty="0" err="1">
                  <a:solidFill>
                    <a:schemeClr val="bg2"/>
                  </a:solidFill>
                  <a:latin typeface="Segoe UI"/>
                  <a:cs typeface="Segoe UI Semibold" panose="020B0702040204020203" pitchFamily="34" charset="0"/>
                </a:rPr>
                <a:t>todos</a:t>
              </a:r>
              <a:r>
                <a:rPr lang="en-US" sz="2000" dirty="0">
                  <a:solidFill>
                    <a:schemeClr val="bg2"/>
                  </a:solidFill>
                  <a:latin typeface="Segoe UI"/>
                  <a:cs typeface="Segoe UI Semibold" panose="020B0702040204020203" pitchFamily="34" charset="0"/>
                </a:rPr>
                <a:t> </a:t>
              </a:r>
              <a:r>
                <a:rPr lang="en-US" sz="2000" dirty="0" err="1">
                  <a:solidFill>
                    <a:schemeClr val="bg2"/>
                  </a:solidFill>
                  <a:latin typeface="Segoe UI"/>
                  <a:cs typeface="Segoe UI Semibold" panose="020B0702040204020203" pitchFamily="34" charset="0"/>
                </a:rPr>
                <a:t>os</a:t>
              </a:r>
              <a:r>
                <a:rPr lang="en-US" sz="2000" dirty="0">
                  <a:solidFill>
                    <a:schemeClr val="bg2"/>
                  </a:solidFill>
                  <a:latin typeface="Segoe UI"/>
                  <a:cs typeface="Segoe UI Semibold" panose="020B0702040204020203" pitchFamily="34" charset="0"/>
                </a:rPr>
                <a:t> </a:t>
              </a:r>
              <a:r>
                <a:rPr lang="en-US" sz="2000" dirty="0" err="1">
                  <a:solidFill>
                    <a:schemeClr val="bg2"/>
                  </a:solidFill>
                  <a:latin typeface="Segoe UI"/>
                  <a:cs typeface="Segoe UI Semibold" panose="020B0702040204020203" pitchFamily="34" charset="0"/>
                </a:rPr>
                <a:t>aplicativos</a:t>
              </a:r>
              <a:r>
                <a:rPr lang="en-US" sz="2000" dirty="0">
                  <a:solidFill>
                    <a:schemeClr val="bg2"/>
                  </a:solidFill>
                  <a:latin typeface="Segoe UI"/>
                  <a:cs typeface="Segoe UI Semibold" panose="020B0702040204020203" pitchFamily="34" charset="0"/>
                </a:rPr>
                <a:t> de </a:t>
              </a:r>
              <a:r>
                <a:rPr lang="en-US" sz="2000" dirty="0" err="1">
                  <a:solidFill>
                    <a:schemeClr val="bg2"/>
                  </a:solidFill>
                  <a:latin typeface="Segoe UI"/>
                  <a:cs typeface="Segoe UI Semibold" panose="020B0702040204020203" pitchFamily="34" charset="0"/>
                </a:rPr>
                <a:t>produção</a:t>
              </a:r>
              <a:r>
                <a:rPr lang="en-US" sz="2000" dirty="0">
                  <a:solidFill>
                    <a:schemeClr val="bg2"/>
                  </a:solidFill>
                  <a:latin typeface="Segoe UI"/>
                  <a:cs typeface="Segoe UI Semibold" panose="020B0702040204020203" pitchFamily="34" charset="0"/>
                </a:rPr>
                <a:t> </a:t>
              </a:r>
              <a:r>
                <a:rPr lang="en-US" sz="2000" dirty="0" err="1">
                  <a:solidFill>
                    <a:schemeClr val="bg2"/>
                  </a:solidFill>
                  <a:latin typeface="Segoe UI"/>
                  <a:cs typeface="Segoe UI Semibold" panose="020B0702040204020203" pitchFamily="34" charset="0"/>
                </a:rPr>
                <a:t>será</a:t>
              </a:r>
              <a:r>
                <a:rPr lang="en-US" sz="2000" dirty="0">
                  <a:solidFill>
                    <a:schemeClr val="bg2"/>
                  </a:solidFill>
                  <a:latin typeface="Segoe UI"/>
                  <a:cs typeface="Segoe UI Semibold" panose="020B0702040204020203" pitchFamily="34" charset="0"/>
                </a:rPr>
                <a:t> cloud-native </a:t>
              </a:r>
              <a:r>
                <a:rPr lang="en-US" sz="2000" dirty="0" err="1">
                  <a:solidFill>
                    <a:schemeClr val="bg2"/>
                  </a:solidFill>
                  <a:latin typeface="Segoe UI"/>
                  <a:cs typeface="Segoe UI Semibold" panose="020B0702040204020203" pitchFamily="34" charset="0"/>
                </a:rPr>
                <a:t>até</a:t>
              </a:r>
              <a:r>
                <a:rPr lang="en-US" sz="2000" dirty="0">
                  <a:solidFill>
                    <a:schemeClr val="bg2"/>
                  </a:solidFill>
                  <a:latin typeface="Segoe UI"/>
                  <a:cs typeface="Segoe UI Semibold" panose="020B0702040204020203" pitchFamily="34" charset="0"/>
                </a:rPr>
                <a:t> 2022</a:t>
              </a:r>
              <a:r>
                <a:rPr lang="en-US" sz="2000" baseline="30000" dirty="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125572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Entrega contínua de novos recursos sem tempo de inatividade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48" name="Rectangle 347">
            <a:extLst>
              <a:ext uri="{FF2B5EF4-FFF2-40B4-BE49-F238E27FC236}">
                <a16:creationId xmlns:a16="http://schemas.microsoft.com/office/drawing/2014/main" id="{7A84C310-BAB9-4192-BABF-F88B49A8A56B}"/>
              </a:ext>
            </a:extLst>
          </p:cNvPr>
          <p:cNvSpPr/>
          <p:nvPr/>
        </p:nvSpPr>
        <p:spPr>
          <a:xfrm>
            <a:off x="455995" y="2023196"/>
            <a:ext cx="3673714"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Desbloqueie a agilidade da equipe com DevOps simplificados sem comprometer a segurança</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Entregar código mais rápido com Kubernetes gerenciados e CI/CD embutido</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Acelere o loop de feedback com monitoramento em tempo real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Equilibrar velocidade e segurança com segurança contínua e rastreabilidade profunda </a:t>
            </a: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0" name="Picture 4" descr="Image result for Siemens Healthineers logo png">
            <a:extLst>
              <a:ext uri="{FF2B5EF4-FFF2-40B4-BE49-F238E27FC236}">
                <a16:creationId xmlns:a16="http://schemas.microsoft.com/office/drawing/2014/main" id="{960A8EDC-5C4B-40FD-9AA7-AD24346C67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4055" y="6379424"/>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161B3D5-E129-4F2D-87A1-92593C9757C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90900" y="6331621"/>
            <a:ext cx="733652" cy="41267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BE5E6FFF-364F-4958-8A02-E761068E7B9E}"/>
              </a:ext>
            </a:extLst>
          </p:cNvPr>
          <p:cNvGrpSpPr/>
          <p:nvPr/>
        </p:nvGrpSpPr>
        <p:grpSpPr>
          <a:xfrm>
            <a:off x="4988542" y="584742"/>
            <a:ext cx="7002489" cy="4912552"/>
            <a:chOff x="4988542" y="584742"/>
            <a:chExt cx="7002489" cy="4912552"/>
          </a:xfrm>
        </p:grpSpPr>
        <p:cxnSp>
          <p:nvCxnSpPr>
            <p:cNvPr id="123" name="Connector: Elbow 122">
              <a:extLst>
                <a:ext uri="{FF2B5EF4-FFF2-40B4-BE49-F238E27FC236}">
                  <a16:creationId xmlns:a16="http://schemas.microsoft.com/office/drawing/2014/main" id="{3ACFE462-DED2-43CD-9F90-1DAECE9276FD}"/>
                </a:ext>
              </a:extLst>
            </p:cNvPr>
            <p:cNvCxnSpPr>
              <a:cxnSpLocks/>
            </p:cNvCxnSpPr>
            <p:nvPr/>
          </p:nvCxnSpPr>
          <p:spPr>
            <a:xfrm rot="5400000" flipH="1" flipV="1">
              <a:off x="7358040" y="3223150"/>
              <a:ext cx="1769364" cy="2778917"/>
            </a:xfrm>
            <a:prstGeom prst="bentConnector3">
              <a:avLst>
                <a:gd name="adj1" fmla="val -12666"/>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C98DF92-1D14-4788-8B6C-46116F9F41EE}"/>
                </a:ext>
              </a:extLst>
            </p:cNvPr>
            <p:cNvCxnSpPr>
              <a:cxnSpLocks/>
              <a:stCxn id="310" idx="1"/>
              <a:endCxn id="153" idx="3"/>
            </p:cNvCxnSpPr>
            <p:nvPr/>
          </p:nvCxnSpPr>
          <p:spPr>
            <a:xfrm flipH="1" flipV="1">
              <a:off x="6939544" y="1314835"/>
              <a:ext cx="2170149"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9D77DFC-C386-4B5C-97D7-6CE701CF8654}"/>
                </a:ext>
              </a:extLst>
            </p:cNvPr>
            <p:cNvCxnSpPr>
              <a:cxnSpLocks/>
              <a:stCxn id="303" idx="2"/>
            </p:cNvCxnSpPr>
            <p:nvPr/>
          </p:nvCxnSpPr>
          <p:spPr>
            <a:xfrm rot="5400000">
              <a:off x="9836860" y="3389496"/>
              <a:ext cx="1071169" cy="146303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Step 3 II">
              <a:extLst>
                <a:ext uri="{FF2B5EF4-FFF2-40B4-BE49-F238E27FC236}">
                  <a16:creationId xmlns:a16="http://schemas.microsoft.com/office/drawing/2014/main" id="{00C17B86-A460-4141-AB17-B5EE11AEF7BF}"/>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Lançamento</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p>
          </p:txBody>
        </p:sp>
        <p:sp>
          <p:nvSpPr>
            <p:cNvPr id="133" name="Step N">
              <a:extLst>
                <a:ext uri="{FF2B5EF4-FFF2-40B4-BE49-F238E27FC236}">
                  <a16:creationId xmlns:a16="http://schemas.microsoft.com/office/drawing/2014/main" id="{D4431D82-183F-4F0A-9EB5-91C5FE98939C}"/>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Lançamento</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N</a:t>
              </a:r>
            </a:p>
          </p:txBody>
        </p:sp>
        <p:sp>
          <p:nvSpPr>
            <p:cNvPr id="134" name="Step 3">
              <a:extLst>
                <a:ext uri="{FF2B5EF4-FFF2-40B4-BE49-F238E27FC236}">
                  <a16:creationId xmlns:a16="http://schemas.microsoft.com/office/drawing/2014/main" id="{869E116F-88CE-470A-A7EF-351B3C912860}"/>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Lançamento</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endParaRPr lang="en-US" sz="784">
                <a:solidFill>
                  <a:srgbClr val="505050"/>
                </a:solidFill>
                <a:latin typeface="Segoe UI Semibold" panose="020B0702040204020203" pitchFamily="34" charset="0"/>
                <a:cs typeface="Segoe UI Semibold" panose="020B0702040204020203" pitchFamily="34" charset="0"/>
              </a:endParaRPr>
            </a:p>
          </p:txBody>
        </p:sp>
        <p:sp>
          <p:nvSpPr>
            <p:cNvPr id="137" name="Step 2">
              <a:extLst>
                <a:ext uri="{FF2B5EF4-FFF2-40B4-BE49-F238E27FC236}">
                  <a16:creationId xmlns:a16="http://schemas.microsoft.com/office/drawing/2014/main" id="{79536B18-32B7-46C0-9EB2-1E22E1E01C8A}"/>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Lançamento</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2</a:t>
              </a:r>
            </a:p>
          </p:txBody>
        </p:sp>
        <p:sp>
          <p:nvSpPr>
            <p:cNvPr id="138" name="Step 1">
              <a:extLst>
                <a:ext uri="{FF2B5EF4-FFF2-40B4-BE49-F238E27FC236}">
                  <a16:creationId xmlns:a16="http://schemas.microsoft.com/office/drawing/2014/main" id="{8BB2F594-82F3-4A4A-B868-204CC4D4EE68}"/>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Lançamento </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1</a:t>
              </a:r>
            </a:p>
          </p:txBody>
        </p:sp>
        <p:cxnSp>
          <p:nvCxnSpPr>
            <p:cNvPr id="139" name="Straight Arrow Connector 138">
              <a:extLst>
                <a:ext uri="{FF2B5EF4-FFF2-40B4-BE49-F238E27FC236}">
                  <a16:creationId xmlns:a16="http://schemas.microsoft.com/office/drawing/2014/main" id="{21604A41-D866-45C9-809D-75FB31667C63}"/>
                </a:ext>
              </a:extLst>
            </p:cNvPr>
            <p:cNvCxnSpPr>
              <a:cxnSpLocks/>
              <a:stCxn id="303" idx="1"/>
              <a:endCxn id="215" idx="3"/>
            </p:cNvCxnSpPr>
            <p:nvPr/>
          </p:nvCxnSpPr>
          <p:spPr>
            <a:xfrm flipH="1">
              <a:off x="9790043" y="3316504"/>
              <a:ext cx="1044992"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Rectangle: Rounded Corners 320">
              <a:extLst>
                <a:ext uri="{FF2B5EF4-FFF2-40B4-BE49-F238E27FC236}">
                  <a16:creationId xmlns:a16="http://schemas.microsoft.com/office/drawing/2014/main" id="{7CED3B28-CAAA-4EDF-9266-CEF63E724899}"/>
                </a:ext>
              </a:extLst>
            </p:cNvPr>
            <p:cNvSpPr/>
            <p:nvPr/>
          </p:nvSpPr>
          <p:spPr bwMode="auto">
            <a:xfrm>
              <a:off x="6584335" y="4959434"/>
              <a:ext cx="537855" cy="537855"/>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22" name="Freeform: Shape 321">
              <a:extLst>
                <a:ext uri="{FF2B5EF4-FFF2-40B4-BE49-F238E27FC236}">
                  <a16:creationId xmlns:a16="http://schemas.microsoft.com/office/drawing/2014/main" id="{489680E7-61B6-4667-B9E9-A711270DE077}"/>
                </a:ext>
              </a:extLst>
            </p:cNvPr>
            <p:cNvSpPr>
              <a:spLocks noChangeAspect="1"/>
            </p:cNvSpPr>
            <p:nvPr/>
          </p:nvSpPr>
          <p:spPr bwMode="auto">
            <a:xfrm>
              <a:off x="6692126" y="5067303"/>
              <a:ext cx="322274" cy="32217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cxnSp>
          <p:nvCxnSpPr>
            <p:cNvPr id="144" name="Connector: Elbow 143">
              <a:extLst>
                <a:ext uri="{FF2B5EF4-FFF2-40B4-BE49-F238E27FC236}">
                  <a16:creationId xmlns:a16="http://schemas.microsoft.com/office/drawing/2014/main" id="{FCBB26E9-DB2B-416C-8AEA-087561F6D116}"/>
                </a:ext>
              </a:extLst>
            </p:cNvPr>
            <p:cNvCxnSpPr/>
            <p:nvPr/>
          </p:nvCxnSpPr>
          <p:spPr>
            <a:xfrm rot="16200000" flipH="1">
              <a:off x="5523970" y="4167998"/>
              <a:ext cx="1500437" cy="620291"/>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8" name="Title 1">
              <a:extLst>
                <a:ext uri="{FF2B5EF4-FFF2-40B4-BE49-F238E27FC236}">
                  <a16:creationId xmlns:a16="http://schemas.microsoft.com/office/drawing/2014/main" id="{207C0186-A2DC-48B4-AAB5-0167AB341862}"/>
                </a:ext>
              </a:extLst>
            </p:cNvPr>
            <p:cNvSpPr txBox="1">
              <a:spLocks/>
            </p:cNvSpPr>
            <p:nvPr/>
          </p:nvSpPr>
          <p:spPr>
            <a:xfrm>
              <a:off x="6468322" y="4611187"/>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CI/CD Pipelines</a:t>
              </a:r>
            </a:p>
          </p:txBody>
        </p:sp>
        <p:sp>
          <p:nvSpPr>
            <p:cNvPr id="319" name="Rectangle: Rounded Corners 318">
              <a:extLst>
                <a:ext uri="{FF2B5EF4-FFF2-40B4-BE49-F238E27FC236}">
                  <a16:creationId xmlns:a16="http://schemas.microsoft.com/office/drawing/2014/main" id="{9A923EBC-E84D-4283-8EB1-87CC9ED76BE8}"/>
                </a:ext>
              </a:extLst>
            </p:cNvPr>
            <p:cNvSpPr/>
            <p:nvPr/>
          </p:nvSpPr>
          <p:spPr bwMode="auto">
            <a:xfrm>
              <a:off x="6584335" y="4959434"/>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51" name="Straight Arrow Connector 150">
              <a:extLst>
                <a:ext uri="{FF2B5EF4-FFF2-40B4-BE49-F238E27FC236}">
                  <a16:creationId xmlns:a16="http://schemas.microsoft.com/office/drawing/2014/main" id="{B75DB66E-6A5B-4873-AE0C-7CAF79DC058B}"/>
                </a:ext>
              </a:extLst>
            </p:cNvPr>
            <p:cNvCxnSpPr>
              <a:cxnSpLocks/>
              <a:stCxn id="153" idx="2"/>
            </p:cNvCxnSpPr>
            <p:nvPr/>
          </p:nvCxnSpPr>
          <p:spPr>
            <a:xfrm>
              <a:off x="5964043" y="1843174"/>
              <a:ext cx="0" cy="6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2E49A61D-7E25-480A-A529-C39E1EB690B0}"/>
                </a:ext>
              </a:extLst>
            </p:cNvPr>
            <p:cNvSpPr/>
            <p:nvPr/>
          </p:nvSpPr>
          <p:spPr bwMode="auto">
            <a:xfrm>
              <a:off x="4988542" y="786495"/>
              <a:ext cx="1951002" cy="1056679"/>
            </a:xfrm>
            <a:prstGeom prst="roundRect">
              <a:avLst>
                <a:gd name="adj" fmla="val 3125"/>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6" name="Title 1">
              <a:extLst>
                <a:ext uri="{FF2B5EF4-FFF2-40B4-BE49-F238E27FC236}">
                  <a16:creationId xmlns:a16="http://schemas.microsoft.com/office/drawing/2014/main" id="{94B4CC49-6995-4A93-8361-A2FF0A3C4878}"/>
                </a:ext>
              </a:extLst>
            </p:cNvPr>
            <p:cNvSpPr txBox="1">
              <a:spLocks/>
            </p:cNvSpPr>
            <p:nvPr/>
          </p:nvSpPr>
          <p:spPr>
            <a:xfrm>
              <a:off x="4988542" y="584742"/>
              <a:ext cx="74585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Laço interno</a:t>
              </a:r>
            </a:p>
          </p:txBody>
        </p:sp>
        <p:sp>
          <p:nvSpPr>
            <p:cNvPr id="157" name="Title 1">
              <a:extLst>
                <a:ext uri="{FF2B5EF4-FFF2-40B4-BE49-F238E27FC236}">
                  <a16:creationId xmlns:a16="http://schemas.microsoft.com/office/drawing/2014/main" id="{8967E833-5CE8-456F-B8CC-3D1DD1C28C8D}"/>
                </a:ext>
              </a:extLst>
            </p:cNvPr>
            <p:cNvSpPr txBox="1">
              <a:spLocks/>
            </p:cNvSpPr>
            <p:nvPr/>
          </p:nvSpPr>
          <p:spPr>
            <a:xfrm>
              <a:off x="7362392" y="2395762"/>
              <a:ext cx="68023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Registro de contêineres do Azure</a:t>
              </a:r>
            </a:p>
          </p:txBody>
        </p:sp>
        <p:sp>
          <p:nvSpPr>
            <p:cNvPr id="158" name="Rectangle: Rounded Corners 157">
              <a:extLst>
                <a:ext uri="{FF2B5EF4-FFF2-40B4-BE49-F238E27FC236}">
                  <a16:creationId xmlns:a16="http://schemas.microsoft.com/office/drawing/2014/main" id="{FEE216F5-7FE8-4123-BD3F-C2800AA9D497}"/>
                </a:ext>
              </a:extLst>
            </p:cNvPr>
            <p:cNvSpPr/>
            <p:nvPr/>
          </p:nvSpPr>
          <p:spPr bwMode="auto">
            <a:xfrm>
              <a:off x="7291088" y="2905084"/>
              <a:ext cx="822843" cy="8228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14" name="Title 1">
              <a:extLst>
                <a:ext uri="{FF2B5EF4-FFF2-40B4-BE49-F238E27FC236}">
                  <a16:creationId xmlns:a16="http://schemas.microsoft.com/office/drawing/2014/main" id="{8754DAC9-8DE9-4E32-8071-4A0367AC1724}"/>
                </a:ext>
              </a:extLst>
            </p:cNvPr>
            <p:cNvSpPr txBox="1">
              <a:spLocks/>
            </p:cNvSpPr>
            <p:nvPr/>
          </p:nvSpPr>
          <p:spPr>
            <a:xfrm>
              <a:off x="7919776" y="4756724"/>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Gráfico de leme </a:t>
              </a:r>
            </a:p>
          </p:txBody>
        </p:sp>
        <p:grpSp>
          <p:nvGrpSpPr>
            <p:cNvPr id="315" name="Group 314">
              <a:extLst>
                <a:ext uri="{FF2B5EF4-FFF2-40B4-BE49-F238E27FC236}">
                  <a16:creationId xmlns:a16="http://schemas.microsoft.com/office/drawing/2014/main" id="{D5ED8F33-4AC9-44F4-A552-CEFD25D7AC4A}"/>
                </a:ext>
              </a:extLst>
            </p:cNvPr>
            <p:cNvGrpSpPr/>
            <p:nvPr/>
          </p:nvGrpSpPr>
          <p:grpSpPr>
            <a:xfrm>
              <a:off x="8056377" y="4959439"/>
              <a:ext cx="537855" cy="537855"/>
              <a:chOff x="2544050" y="5011012"/>
              <a:chExt cx="548640" cy="548640"/>
            </a:xfrm>
            <a:noFill/>
          </p:grpSpPr>
          <p:sp>
            <p:nvSpPr>
              <p:cNvPr id="316" name="Rectangle: Rounded Corners 315">
                <a:extLst>
                  <a:ext uri="{FF2B5EF4-FFF2-40B4-BE49-F238E27FC236}">
                    <a16:creationId xmlns:a16="http://schemas.microsoft.com/office/drawing/2014/main" id="{2DCA455B-0067-4735-BE62-3C44B97E84AE}"/>
                  </a:ext>
                </a:extLst>
              </p:cNvPr>
              <p:cNvSpPr/>
              <p:nvPr/>
            </p:nvSpPr>
            <p:spPr bwMode="auto">
              <a:xfrm>
                <a:off x="2544050" y="5011012"/>
                <a:ext cx="548640" cy="548640"/>
              </a:xfrm>
              <a:prstGeom prst="roundRect">
                <a:avLst>
                  <a:gd name="adj" fmla="val 3125"/>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17" name="CRMArticles_EFF5" title="Icon of two documents stacked together with writing on them">
                <a:extLst>
                  <a:ext uri="{FF2B5EF4-FFF2-40B4-BE49-F238E27FC236}">
                    <a16:creationId xmlns:a16="http://schemas.microsoft.com/office/drawing/2014/main" id="{ACD0214A-46DE-4B80-8901-BB47C3647AC3}"/>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grpFill/>
              <a:ln w="1270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cxnSp>
          <p:nvCxnSpPr>
            <p:cNvPr id="161" name="Connector: Elbow 160">
              <a:extLst>
                <a:ext uri="{FF2B5EF4-FFF2-40B4-BE49-F238E27FC236}">
                  <a16:creationId xmlns:a16="http://schemas.microsoft.com/office/drawing/2014/main" id="{A563CDAF-0008-4348-91F5-B4FF07922C16}"/>
                </a:ext>
              </a:extLst>
            </p:cNvPr>
            <p:cNvCxnSpPr>
              <a:cxnSpLocks/>
            </p:cNvCxnSpPr>
            <p:nvPr/>
          </p:nvCxnSpPr>
          <p:spPr>
            <a:xfrm rot="5400000" flipH="1" flipV="1">
              <a:off x="6480534" y="3784817"/>
              <a:ext cx="1183281" cy="43782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062DBE-B9C9-490E-A87E-1EBF5DDF6ADF}"/>
                </a:ext>
              </a:extLst>
            </p:cNvPr>
            <p:cNvCxnSpPr>
              <a:cxnSpLocks/>
            </p:cNvCxnSpPr>
            <p:nvPr/>
          </p:nvCxnSpPr>
          <p:spPr>
            <a:xfrm flipH="1">
              <a:off x="7122190" y="5228362"/>
              <a:ext cx="934187"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725F7FC1-7DC4-41E2-8AFC-CB9144553E77}"/>
                </a:ext>
              </a:extLst>
            </p:cNvPr>
            <p:cNvCxnSpPr>
              <a:cxnSpLocks/>
            </p:cNvCxnSpPr>
            <p:nvPr/>
          </p:nvCxnSpPr>
          <p:spPr>
            <a:xfrm rot="16200000" flipV="1">
              <a:off x="7547299" y="3978721"/>
              <a:ext cx="1344637" cy="21137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C9089E04-DE3C-494E-A460-3436D915E81B}"/>
                </a:ext>
              </a:extLst>
            </p:cNvPr>
            <p:cNvSpPr txBox="1">
              <a:spLocks/>
            </p:cNvSpPr>
            <p:nvPr/>
          </p:nvSpPr>
          <p:spPr>
            <a:xfrm>
              <a:off x="6445389" y="3510243"/>
              <a:ext cx="815747" cy="398294"/>
            </a:xfrm>
            <a:prstGeom prst="rect">
              <a:avLst/>
            </a:prstGeom>
            <a:solidFill>
              <a:srgbClr val="404040"/>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Imagem do contêiner</a:t>
              </a:r>
            </a:p>
          </p:txBody>
        </p:sp>
        <p:sp>
          <p:nvSpPr>
            <p:cNvPr id="312" name="Rectangle: Rounded Corners 311">
              <a:extLst>
                <a:ext uri="{FF2B5EF4-FFF2-40B4-BE49-F238E27FC236}">
                  <a16:creationId xmlns:a16="http://schemas.microsoft.com/office/drawing/2014/main" id="{C10F8FA9-7648-4F5D-9BCA-9E545CC01A6A}"/>
                </a:ext>
              </a:extLst>
            </p:cNvPr>
            <p:cNvSpPr/>
            <p:nvPr/>
          </p:nvSpPr>
          <p:spPr bwMode="auto">
            <a:xfrm>
              <a:off x="6584335" y="3863157"/>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67" name="Connector: Elbow 166">
              <a:extLst>
                <a:ext uri="{FF2B5EF4-FFF2-40B4-BE49-F238E27FC236}">
                  <a16:creationId xmlns:a16="http://schemas.microsoft.com/office/drawing/2014/main" id="{B8862A66-85E9-468D-9B97-F63222706A8E}"/>
                </a:ext>
              </a:extLst>
            </p:cNvPr>
            <p:cNvCxnSpPr/>
            <p:nvPr/>
          </p:nvCxnSpPr>
          <p:spPr>
            <a:xfrm rot="16200000" flipH="1">
              <a:off x="5523970" y="4167998"/>
              <a:ext cx="1500437" cy="620291"/>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CE1521F-A1A4-4C77-8195-BC712D4CE949}"/>
                </a:ext>
              </a:extLst>
            </p:cNvPr>
            <p:cNvCxnSpPr>
              <a:cxnSpLocks/>
            </p:cNvCxnSpPr>
            <p:nvPr/>
          </p:nvCxnSpPr>
          <p:spPr>
            <a:xfrm>
              <a:off x="8113931" y="3278763"/>
              <a:ext cx="85326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8" name="Title 1">
              <a:extLst>
                <a:ext uri="{FF2B5EF4-FFF2-40B4-BE49-F238E27FC236}">
                  <a16:creationId xmlns:a16="http://schemas.microsoft.com/office/drawing/2014/main" id="{CF7D3169-7257-4681-9219-CB3D87226B19}"/>
                </a:ext>
              </a:extLst>
            </p:cNvPr>
            <p:cNvSpPr txBox="1">
              <a:spLocks/>
            </p:cNvSpPr>
            <p:nvPr/>
          </p:nvSpPr>
          <p:spPr>
            <a:xfrm>
              <a:off x="8973092" y="68794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310" name="Rectangle: Rounded Corners 309">
              <a:extLst>
                <a:ext uri="{FF2B5EF4-FFF2-40B4-BE49-F238E27FC236}">
                  <a16:creationId xmlns:a16="http://schemas.microsoft.com/office/drawing/2014/main" id="{9C6E42CF-629C-476F-81FF-5CA1F0D3F066}"/>
                </a:ext>
              </a:extLst>
            </p:cNvPr>
            <p:cNvSpPr/>
            <p:nvPr/>
          </p:nvSpPr>
          <p:spPr bwMode="auto">
            <a:xfrm>
              <a:off x="9109693" y="1045908"/>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cxnSp>
          <p:nvCxnSpPr>
            <p:cNvPr id="170" name="Straight Arrow Connector 169">
              <a:extLst>
                <a:ext uri="{FF2B5EF4-FFF2-40B4-BE49-F238E27FC236}">
                  <a16:creationId xmlns:a16="http://schemas.microsoft.com/office/drawing/2014/main" id="{C665A841-EC21-45A4-8FB6-601FE04FE0EC}"/>
                </a:ext>
              </a:extLst>
            </p:cNvPr>
            <p:cNvCxnSpPr>
              <a:cxnSpLocks/>
            </p:cNvCxnSpPr>
            <p:nvPr/>
          </p:nvCxnSpPr>
          <p:spPr>
            <a:xfrm flipH="1">
              <a:off x="9378621" y="1583762"/>
              <a:ext cx="1" cy="7433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94E832F1-6A23-458B-925F-33EC9B808E8C}"/>
                </a:ext>
              </a:extLst>
            </p:cNvPr>
            <p:cNvSpPr/>
            <p:nvPr/>
          </p:nvSpPr>
          <p:spPr bwMode="auto">
            <a:xfrm>
              <a:off x="10835035" y="3047576"/>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02" name="Title 1">
              <a:extLst>
                <a:ext uri="{FF2B5EF4-FFF2-40B4-BE49-F238E27FC236}">
                  <a16:creationId xmlns:a16="http://schemas.microsoft.com/office/drawing/2014/main" id="{D854A20D-CA3C-4561-A728-AD3AB1063F7C}"/>
                </a:ext>
              </a:extLst>
            </p:cNvPr>
            <p:cNvSpPr txBox="1">
              <a:spLocks/>
            </p:cNvSpPr>
            <p:nvPr/>
          </p:nvSpPr>
          <p:spPr>
            <a:xfrm>
              <a:off x="10698434" y="268792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Política</a:t>
              </a:r>
            </a:p>
          </p:txBody>
        </p:sp>
        <p:sp>
          <p:nvSpPr>
            <p:cNvPr id="298" name="Rectangle: Rounded Corners 297">
              <a:extLst>
                <a:ext uri="{FF2B5EF4-FFF2-40B4-BE49-F238E27FC236}">
                  <a16:creationId xmlns:a16="http://schemas.microsoft.com/office/drawing/2014/main" id="{928D9E95-1320-4CC8-B4FD-A7CC13412A79}"/>
                </a:ext>
              </a:extLst>
            </p:cNvPr>
            <p:cNvSpPr/>
            <p:nvPr/>
          </p:nvSpPr>
          <p:spPr bwMode="auto">
            <a:xfrm>
              <a:off x="5552622" y="2905082"/>
              <a:ext cx="822843" cy="822843"/>
            </a:xfrm>
            <a:prstGeom prst="roundRect">
              <a:avLst>
                <a:gd name="adj" fmla="val 3125"/>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99" name="Title 1">
              <a:extLst>
                <a:ext uri="{FF2B5EF4-FFF2-40B4-BE49-F238E27FC236}">
                  <a16:creationId xmlns:a16="http://schemas.microsoft.com/office/drawing/2014/main" id="{D5191AB2-8061-4EF3-8E06-54A7EE43175E}"/>
                </a:ext>
              </a:extLst>
            </p:cNvPr>
            <p:cNvSpPr txBox="1">
              <a:spLocks/>
            </p:cNvSpPr>
            <p:nvPr/>
          </p:nvSpPr>
          <p:spPr>
            <a:xfrm>
              <a:off x="5552622" y="2549646"/>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Fonte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controle de código</a:t>
              </a:r>
            </a:p>
          </p:txBody>
        </p:sp>
        <p:cxnSp>
          <p:nvCxnSpPr>
            <p:cNvPr id="186" name="Straight Arrow Connector 185">
              <a:extLst>
                <a:ext uri="{FF2B5EF4-FFF2-40B4-BE49-F238E27FC236}">
                  <a16:creationId xmlns:a16="http://schemas.microsoft.com/office/drawing/2014/main" id="{E7F793DE-3F65-40A6-B2C5-C51CF80317B5}"/>
                </a:ext>
              </a:extLst>
            </p:cNvPr>
            <p:cNvCxnSpPr>
              <a:cxnSpLocks/>
            </p:cNvCxnSpPr>
            <p:nvPr/>
          </p:nvCxnSpPr>
          <p:spPr>
            <a:xfrm>
              <a:off x="5717618" y="1293795"/>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4AB0A1C-3B03-4BF1-B9A8-EF4611269D7F}"/>
                </a:ext>
              </a:extLst>
            </p:cNvPr>
            <p:cNvCxnSpPr>
              <a:cxnSpLocks/>
            </p:cNvCxnSpPr>
            <p:nvPr/>
          </p:nvCxnSpPr>
          <p:spPr>
            <a:xfrm flipH="1">
              <a:off x="5723775" y="1457206"/>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7" name="Title 1">
              <a:extLst>
                <a:ext uri="{FF2B5EF4-FFF2-40B4-BE49-F238E27FC236}">
                  <a16:creationId xmlns:a16="http://schemas.microsoft.com/office/drawing/2014/main" id="{7376CC0A-9A0A-4B48-81F9-F142744F8416}"/>
                </a:ext>
              </a:extLst>
            </p:cNvPr>
            <p:cNvSpPr txBox="1">
              <a:spLocks/>
            </p:cNvSpPr>
            <p:nvPr/>
          </p:nvSpPr>
          <p:spPr>
            <a:xfrm>
              <a:off x="5760912" y="1084357"/>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Teste</a:t>
              </a:r>
            </a:p>
          </p:txBody>
        </p:sp>
        <p:sp>
          <p:nvSpPr>
            <p:cNvPr id="200" name="Title 1">
              <a:extLst>
                <a:ext uri="{FF2B5EF4-FFF2-40B4-BE49-F238E27FC236}">
                  <a16:creationId xmlns:a16="http://schemas.microsoft.com/office/drawing/2014/main" id="{156029CC-09D3-4855-8D97-221794702D64}"/>
                </a:ext>
              </a:extLst>
            </p:cNvPr>
            <p:cNvSpPr txBox="1">
              <a:spLocks/>
            </p:cNvSpPr>
            <p:nvPr/>
          </p:nvSpPr>
          <p:spPr>
            <a:xfrm>
              <a:off x="5760912" y="1519409"/>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Depurar</a:t>
              </a:r>
            </a:p>
          </p:txBody>
        </p:sp>
        <p:sp>
          <p:nvSpPr>
            <p:cNvPr id="285" name="Title 1">
              <a:extLst>
                <a:ext uri="{FF2B5EF4-FFF2-40B4-BE49-F238E27FC236}">
                  <a16:creationId xmlns:a16="http://schemas.microsoft.com/office/drawing/2014/main" id="{733E9F12-EEF3-4537-B3A3-C3FC65E9F52B}"/>
                </a:ext>
              </a:extLst>
            </p:cNvPr>
            <p:cNvSpPr txBox="1">
              <a:spLocks/>
            </p:cNvSpPr>
            <p:nvPr/>
          </p:nvSpPr>
          <p:spPr>
            <a:xfrm>
              <a:off x="5146713" y="888695"/>
              <a:ext cx="60140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Ambiente de dev</a:t>
              </a:r>
            </a:p>
          </p:txBody>
        </p:sp>
        <p:sp>
          <p:nvSpPr>
            <p:cNvPr id="287" name="Rectangle: Rounded Corners 286">
              <a:extLst>
                <a:ext uri="{FF2B5EF4-FFF2-40B4-BE49-F238E27FC236}">
                  <a16:creationId xmlns:a16="http://schemas.microsoft.com/office/drawing/2014/main" id="{FCF2733D-5BAF-42EC-A828-E8F3AAB1CF41}"/>
                </a:ext>
              </a:extLst>
            </p:cNvPr>
            <p:cNvSpPr/>
            <p:nvPr/>
          </p:nvSpPr>
          <p:spPr bwMode="auto">
            <a:xfrm>
              <a:off x="5180928" y="1181383"/>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69" name="Title 1">
              <a:extLst>
                <a:ext uri="{FF2B5EF4-FFF2-40B4-BE49-F238E27FC236}">
                  <a16:creationId xmlns:a16="http://schemas.microsoft.com/office/drawing/2014/main" id="{437ED4C6-AA72-4427-AFC1-AAC20338AD9D}"/>
                </a:ext>
              </a:extLst>
            </p:cNvPr>
            <p:cNvSpPr txBox="1">
              <a:spLocks/>
            </p:cNvSpPr>
            <p:nvPr/>
          </p:nvSpPr>
          <p:spPr>
            <a:xfrm>
              <a:off x="6247859" y="888698"/>
              <a:ext cx="53351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Cluster de dev AKS</a:t>
              </a:r>
            </a:p>
          </p:txBody>
        </p:sp>
        <p:sp>
          <p:nvSpPr>
            <p:cNvPr id="273" name="Rectangle: Rounded Corners 272">
              <a:extLst>
                <a:ext uri="{FF2B5EF4-FFF2-40B4-BE49-F238E27FC236}">
                  <a16:creationId xmlns:a16="http://schemas.microsoft.com/office/drawing/2014/main" id="{530AADD2-BA4C-44B2-8B0D-C21F51607C4E}"/>
                </a:ext>
              </a:extLst>
            </p:cNvPr>
            <p:cNvSpPr/>
            <p:nvPr/>
          </p:nvSpPr>
          <p:spPr bwMode="auto">
            <a:xfrm>
              <a:off x="6247859" y="1181386"/>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04" name="Oval 203">
              <a:extLst>
                <a:ext uri="{FF2B5EF4-FFF2-40B4-BE49-F238E27FC236}">
                  <a16:creationId xmlns:a16="http://schemas.microsoft.com/office/drawing/2014/main" id="{F2E90E20-F5B4-4549-8F5A-96ECBBC15BA8}"/>
                </a:ext>
              </a:extLst>
            </p:cNvPr>
            <p:cNvSpPr/>
            <p:nvPr/>
          </p:nvSpPr>
          <p:spPr bwMode="auto">
            <a:xfrm>
              <a:off x="5777289" y="3663971"/>
              <a:ext cx="373510" cy="373510"/>
            </a:xfrm>
            <a:prstGeom prst="ellipse">
              <a:avLst/>
            </a:prstGeom>
            <a:solidFill>
              <a:srgbClr val="404040"/>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120000"/>
                </a:lnSpc>
                <a:spcBef>
                  <a:spcPct val="0"/>
                </a:spcBef>
                <a:spcAft>
                  <a:spcPct val="0"/>
                </a:spcAft>
              </a:pPr>
              <a:r>
                <a:rPr lang="en-US" sz="1961" b="1">
                  <a:solidFill>
                    <a:srgbClr val="00B050"/>
                  </a:solidFill>
                  <a:latin typeface="Segoe UI"/>
                  <a:cs typeface="Segoe UI" pitchFamily="34" charset="0"/>
                  <a:sym typeface="Wingdings 2" panose="05020102010507070707" pitchFamily="18" charset="2"/>
                </a:rPr>
                <a:t></a:t>
              </a:r>
              <a:endParaRPr lang="en-US" sz="1961" b="1">
                <a:solidFill>
                  <a:srgbClr val="00B050"/>
                </a:solidFill>
                <a:latin typeface="Segoe UI"/>
                <a:cs typeface="Segoe UI" pitchFamily="34" charset="0"/>
              </a:endParaRPr>
            </a:p>
          </p:txBody>
        </p:sp>
        <p:sp>
          <p:nvSpPr>
            <p:cNvPr id="263" name="Title 1">
              <a:extLst>
                <a:ext uri="{FF2B5EF4-FFF2-40B4-BE49-F238E27FC236}">
                  <a16:creationId xmlns:a16="http://schemas.microsoft.com/office/drawing/2014/main" id="{07433D21-308D-455F-A476-3D3DF327AF67}"/>
                </a:ext>
              </a:extLst>
            </p:cNvPr>
            <p:cNvSpPr txBox="1">
              <a:spLocks/>
            </p:cNvSpPr>
            <p:nvPr/>
          </p:nvSpPr>
          <p:spPr>
            <a:xfrm>
              <a:off x="8768652" y="4756720"/>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Terraform</a:t>
              </a:r>
            </a:p>
          </p:txBody>
        </p:sp>
        <p:sp>
          <p:nvSpPr>
            <p:cNvPr id="264" name="Rectangle: Rounded Corners 263">
              <a:extLst>
                <a:ext uri="{FF2B5EF4-FFF2-40B4-BE49-F238E27FC236}">
                  <a16:creationId xmlns:a16="http://schemas.microsoft.com/office/drawing/2014/main" id="{A09C0411-BE4D-4EEB-BED9-E25C1DF36D75}"/>
                </a:ext>
              </a:extLst>
            </p:cNvPr>
            <p:cNvSpPr/>
            <p:nvPr/>
          </p:nvSpPr>
          <p:spPr bwMode="auto">
            <a:xfrm>
              <a:off x="8905253" y="4959435"/>
              <a:ext cx="537855" cy="537855"/>
            </a:xfrm>
            <a:prstGeom prst="roundRect">
              <a:avLst>
                <a:gd name="adj" fmla="val 3125"/>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endParaRPr lang="en-US" sz="1174">
                <a:solidFill>
                  <a:srgbClr val="505050"/>
                </a:solidFill>
                <a:latin typeface="Segoe UI"/>
                <a:cs typeface="Segoe UI" pitchFamily="34" charset="0"/>
              </a:endParaRPr>
            </a:p>
          </p:txBody>
        </p:sp>
        <p:sp>
          <p:nvSpPr>
            <p:cNvPr id="210" name="Title 1">
              <a:extLst>
                <a:ext uri="{FF2B5EF4-FFF2-40B4-BE49-F238E27FC236}">
                  <a16:creationId xmlns:a16="http://schemas.microsoft.com/office/drawing/2014/main" id="{6988FF52-4C90-4525-BDB5-10E292503BF4}"/>
                </a:ext>
              </a:extLst>
            </p:cNvPr>
            <p:cNvSpPr txBox="1">
              <a:spLocks/>
            </p:cNvSpPr>
            <p:nvPr/>
          </p:nvSpPr>
          <p:spPr>
            <a:xfrm>
              <a:off x="8967199" y="2395762"/>
              <a:ext cx="811057"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Cluster de produção AKS</a:t>
              </a:r>
            </a:p>
          </p:txBody>
        </p:sp>
        <p:sp>
          <p:nvSpPr>
            <p:cNvPr id="215" name="Rectangle: Rounded Corners 214">
              <a:extLst>
                <a:ext uri="{FF2B5EF4-FFF2-40B4-BE49-F238E27FC236}">
                  <a16:creationId xmlns:a16="http://schemas.microsoft.com/office/drawing/2014/main" id="{766A4F91-FC63-43EC-B06E-84704536D158}"/>
                </a:ext>
              </a:extLst>
            </p:cNvPr>
            <p:cNvSpPr/>
            <p:nvPr/>
          </p:nvSpPr>
          <p:spPr bwMode="auto">
            <a:xfrm>
              <a:off x="8967200" y="2905083"/>
              <a:ext cx="822843" cy="822843"/>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216" name="Straight Arrow Connector 215">
              <a:extLst>
                <a:ext uri="{FF2B5EF4-FFF2-40B4-BE49-F238E27FC236}">
                  <a16:creationId xmlns:a16="http://schemas.microsoft.com/office/drawing/2014/main" id="{4594A1A4-F43A-41C9-A8B9-5589B2E9B911}"/>
                </a:ext>
              </a:extLst>
            </p:cNvPr>
            <p:cNvCxnSpPr>
              <a:cxnSpLocks/>
              <a:stCxn id="264" idx="1"/>
              <a:endCxn id="316" idx="3"/>
            </p:cNvCxnSpPr>
            <p:nvPr/>
          </p:nvCxnSpPr>
          <p:spPr>
            <a:xfrm flipH="1">
              <a:off x="8594232" y="5228363"/>
              <a:ext cx="311021" cy="4"/>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2D1B924-32F5-455C-A42D-1435112D2986}"/>
                </a:ext>
              </a:extLst>
            </p:cNvPr>
            <p:cNvCxnSpPr/>
            <p:nvPr/>
          </p:nvCxnSpPr>
          <p:spPr>
            <a:xfrm flipH="1" flipV="1">
              <a:off x="9170046" y="3727926"/>
              <a:ext cx="4135" cy="102465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1" name="Freeform: Shape 230">
              <a:extLst>
                <a:ext uri="{FF2B5EF4-FFF2-40B4-BE49-F238E27FC236}">
                  <a16:creationId xmlns:a16="http://schemas.microsoft.com/office/drawing/2014/main" id="{EA7D7D2C-F62D-4199-AD68-700D8579D07B}"/>
                </a:ext>
              </a:extLst>
            </p:cNvPr>
            <p:cNvSpPr/>
            <p:nvPr/>
          </p:nvSpPr>
          <p:spPr bwMode="auto">
            <a:xfrm rot="18164866">
              <a:off x="9659587" y="3244158"/>
              <a:ext cx="771958" cy="1227002"/>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Freeform: Shape 259">
              <a:extLst>
                <a:ext uri="{FF2B5EF4-FFF2-40B4-BE49-F238E27FC236}">
                  <a16:creationId xmlns:a16="http://schemas.microsoft.com/office/drawing/2014/main" id="{206DD70B-921B-4871-B9D8-45EA0E648810}"/>
                </a:ext>
              </a:extLst>
            </p:cNvPr>
            <p:cNvSpPr/>
            <p:nvPr/>
          </p:nvSpPr>
          <p:spPr>
            <a:xfrm>
              <a:off x="9222600" y="3372504"/>
              <a:ext cx="2334" cy="233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256" name="Oval 255">
              <a:extLst>
                <a:ext uri="{FF2B5EF4-FFF2-40B4-BE49-F238E27FC236}">
                  <a16:creationId xmlns:a16="http://schemas.microsoft.com/office/drawing/2014/main" id="{FBE899ED-2DE7-4146-B51E-34E0A3D5AC44}"/>
                </a:ext>
              </a:extLst>
            </p:cNvPr>
            <p:cNvSpPr/>
            <p:nvPr/>
          </p:nvSpPr>
          <p:spPr bwMode="auto">
            <a:xfrm rot="2313435">
              <a:off x="10224640" y="3717211"/>
              <a:ext cx="280133" cy="28013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TextBox 256">
              <a:extLst>
                <a:ext uri="{FF2B5EF4-FFF2-40B4-BE49-F238E27FC236}">
                  <a16:creationId xmlns:a16="http://schemas.microsoft.com/office/drawing/2014/main" id="{CF1963CF-BA55-44F2-BE79-457E74439652}"/>
                </a:ext>
              </a:extLst>
            </p:cNvPr>
            <p:cNvSpPr txBox="1"/>
            <p:nvPr/>
          </p:nvSpPr>
          <p:spPr>
            <a:xfrm>
              <a:off x="10184069" y="3787073"/>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v1</a:t>
              </a:r>
            </a:p>
          </p:txBody>
        </p:sp>
        <p:sp>
          <p:nvSpPr>
            <p:cNvPr id="254" name="Oval 253">
              <a:extLst>
                <a:ext uri="{FF2B5EF4-FFF2-40B4-BE49-F238E27FC236}">
                  <a16:creationId xmlns:a16="http://schemas.microsoft.com/office/drawing/2014/main" id="{4596CA04-4C2E-492A-8B19-4899518BDDD5}"/>
                </a:ext>
              </a:extLst>
            </p:cNvPr>
            <p:cNvSpPr/>
            <p:nvPr/>
          </p:nvSpPr>
          <p:spPr bwMode="auto">
            <a:xfrm rot="2313435">
              <a:off x="10012769" y="3987666"/>
              <a:ext cx="280133" cy="280133"/>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F2F15AC0-490C-43B6-BCE5-48CC60F787C1}"/>
                </a:ext>
              </a:extLst>
            </p:cNvPr>
            <p:cNvSpPr txBox="1"/>
            <p:nvPr/>
          </p:nvSpPr>
          <p:spPr>
            <a:xfrm>
              <a:off x="9978638" y="4054756"/>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v2</a:t>
              </a:r>
            </a:p>
          </p:txBody>
        </p:sp>
        <p:cxnSp>
          <p:nvCxnSpPr>
            <p:cNvPr id="235" name="Straight Connector 234">
              <a:extLst>
                <a:ext uri="{FF2B5EF4-FFF2-40B4-BE49-F238E27FC236}">
                  <a16:creationId xmlns:a16="http://schemas.microsoft.com/office/drawing/2014/main" id="{4F50A6A7-54D4-4E52-8650-F671B02E49EE}"/>
                </a:ext>
              </a:extLst>
            </p:cNvPr>
            <p:cNvCxnSpPr>
              <a:cxnSpLocks/>
              <a:endCxn id="244" idx="2"/>
            </p:cNvCxnSpPr>
            <p:nvPr/>
          </p:nvCxnSpPr>
          <p:spPr>
            <a:xfrm>
              <a:off x="9377524" y="1994299"/>
              <a:ext cx="2056815"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9D9F2B8-33E3-401C-9AAA-688D53F79E1A}"/>
                </a:ext>
              </a:extLst>
            </p:cNvPr>
            <p:cNvGrpSpPr/>
            <p:nvPr/>
          </p:nvGrpSpPr>
          <p:grpSpPr>
            <a:xfrm>
              <a:off x="9722833" y="1446015"/>
              <a:ext cx="740664" cy="735039"/>
              <a:chOff x="9722833" y="1446015"/>
              <a:chExt cx="740664" cy="735039"/>
            </a:xfrm>
          </p:grpSpPr>
          <p:sp>
            <p:nvSpPr>
              <p:cNvPr id="250" name="Title 1">
                <a:extLst>
                  <a:ext uri="{FF2B5EF4-FFF2-40B4-BE49-F238E27FC236}">
                    <a16:creationId xmlns:a16="http://schemas.microsoft.com/office/drawing/2014/main" id="{658DAF83-6D80-41CC-98EF-819D7866B8FB}"/>
                  </a:ext>
                </a:extLst>
              </p:cNvPr>
              <p:cNvSpPr txBox="1">
                <a:spLocks/>
              </p:cNvSpPr>
              <p:nvPr/>
            </p:nvSpPr>
            <p:spPr>
              <a:xfrm>
                <a:off x="9722833"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Telemetria de aplicativos</a:t>
                </a:r>
              </a:p>
            </p:txBody>
          </p:sp>
          <p:grpSp>
            <p:nvGrpSpPr>
              <p:cNvPr id="251" name="Group 250">
                <a:extLst>
                  <a:ext uri="{FF2B5EF4-FFF2-40B4-BE49-F238E27FC236}">
                    <a16:creationId xmlns:a16="http://schemas.microsoft.com/office/drawing/2014/main" id="{04F740FB-D75C-4627-8F0A-1797FD3D2267}"/>
                  </a:ext>
                </a:extLst>
              </p:cNvPr>
              <p:cNvGrpSpPr/>
              <p:nvPr/>
            </p:nvGrpSpPr>
            <p:grpSpPr>
              <a:xfrm>
                <a:off x="9906224" y="1807544"/>
                <a:ext cx="373510" cy="373510"/>
                <a:chOff x="10175834" y="2727756"/>
                <a:chExt cx="381000" cy="381000"/>
              </a:xfrm>
            </p:grpSpPr>
            <p:sp>
              <p:nvSpPr>
                <p:cNvPr id="252" name="Oval 251">
                  <a:extLst>
                    <a:ext uri="{FF2B5EF4-FFF2-40B4-BE49-F238E27FC236}">
                      <a16:creationId xmlns:a16="http://schemas.microsoft.com/office/drawing/2014/main" id="{3578CEBA-32D8-4C14-BE3B-CD99BAAFC92B}"/>
                    </a:ext>
                  </a:extLst>
                </p:cNvPr>
                <p:cNvSpPr/>
                <p:nvPr/>
              </p:nvSpPr>
              <p:spPr bwMode="auto">
                <a:xfrm>
                  <a:off x="10175834" y="2727756"/>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53" name="binary" title="Icon of binary code, ones and zeros">
                  <a:extLst>
                    <a:ext uri="{FF2B5EF4-FFF2-40B4-BE49-F238E27FC236}">
                      <a16:creationId xmlns:a16="http://schemas.microsoft.com/office/drawing/2014/main" id="{54BD48F3-5F63-4E26-AD79-CAB46B2B77FB}"/>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7" name="Group 6">
              <a:extLst>
                <a:ext uri="{FF2B5EF4-FFF2-40B4-BE49-F238E27FC236}">
                  <a16:creationId xmlns:a16="http://schemas.microsoft.com/office/drawing/2014/main" id="{6B00ADAA-E94E-440F-A923-B97597952983}"/>
                </a:ext>
              </a:extLst>
            </p:cNvPr>
            <p:cNvGrpSpPr/>
            <p:nvPr/>
          </p:nvGrpSpPr>
          <p:grpSpPr>
            <a:xfrm>
              <a:off x="10488269" y="1446015"/>
              <a:ext cx="740664" cy="735039"/>
              <a:chOff x="10443346" y="1446015"/>
              <a:chExt cx="740664" cy="735039"/>
            </a:xfrm>
          </p:grpSpPr>
          <p:sp>
            <p:nvSpPr>
              <p:cNvPr id="246" name="Title 1">
                <a:extLst>
                  <a:ext uri="{FF2B5EF4-FFF2-40B4-BE49-F238E27FC236}">
                    <a16:creationId xmlns:a16="http://schemas.microsoft.com/office/drawing/2014/main" id="{4F784498-92AF-4CFF-AB51-8EE93E38BE1F}"/>
                  </a:ext>
                </a:extLst>
              </p:cNvPr>
              <p:cNvSpPr txBox="1">
                <a:spLocks/>
              </p:cNvSpPr>
              <p:nvPr/>
            </p:nvSpPr>
            <p:spPr>
              <a:xfrm>
                <a:off x="10443346"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Saúde do contêiner</a:t>
                </a:r>
              </a:p>
            </p:txBody>
          </p:sp>
          <p:grpSp>
            <p:nvGrpSpPr>
              <p:cNvPr id="247" name="Group 246">
                <a:extLst>
                  <a:ext uri="{FF2B5EF4-FFF2-40B4-BE49-F238E27FC236}">
                    <a16:creationId xmlns:a16="http://schemas.microsoft.com/office/drawing/2014/main" id="{1601A359-4F62-4178-A43E-6382D571E6B7}"/>
                  </a:ext>
                </a:extLst>
              </p:cNvPr>
              <p:cNvGrpSpPr/>
              <p:nvPr/>
            </p:nvGrpSpPr>
            <p:grpSpPr>
              <a:xfrm>
                <a:off x="10626737" y="1807544"/>
                <a:ext cx="373510" cy="373510"/>
                <a:chOff x="10910795" y="2706862"/>
                <a:chExt cx="381000" cy="381000"/>
              </a:xfrm>
            </p:grpSpPr>
            <p:sp>
              <p:nvSpPr>
                <p:cNvPr id="248" name="Oval 247">
                  <a:extLst>
                    <a:ext uri="{FF2B5EF4-FFF2-40B4-BE49-F238E27FC236}">
                      <a16:creationId xmlns:a16="http://schemas.microsoft.com/office/drawing/2014/main" id="{582CEE1F-4C69-4008-8840-6BD5E9A455AA}"/>
                    </a:ext>
                  </a:extLst>
                </p:cNvPr>
                <p:cNvSpPr/>
                <p:nvPr/>
              </p:nvSpPr>
              <p:spPr bwMode="auto">
                <a:xfrm>
                  <a:off x="10910795" y="2706862"/>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9" name="Freeform 9" title="Icon of a heart with a heartbeat monitor line through the middle">
                  <a:extLst>
                    <a:ext uri="{FF2B5EF4-FFF2-40B4-BE49-F238E27FC236}">
                      <a16:creationId xmlns:a16="http://schemas.microsoft.com/office/drawing/2014/main" id="{DAA582F0-D623-422B-9154-603B8ABAD654}"/>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grpSp>
          <p:nvGrpSpPr>
            <p:cNvPr id="6" name="Group 5">
              <a:extLst>
                <a:ext uri="{FF2B5EF4-FFF2-40B4-BE49-F238E27FC236}">
                  <a16:creationId xmlns:a16="http://schemas.microsoft.com/office/drawing/2014/main" id="{E47DA8A0-37AF-4C0F-BB69-7FD754738E15}"/>
                </a:ext>
              </a:extLst>
            </p:cNvPr>
            <p:cNvGrpSpPr/>
            <p:nvPr/>
          </p:nvGrpSpPr>
          <p:grpSpPr>
            <a:xfrm>
              <a:off x="11253704" y="1446015"/>
              <a:ext cx="737327" cy="735039"/>
              <a:chOff x="11253704" y="1446015"/>
              <a:chExt cx="737327" cy="735039"/>
            </a:xfrm>
          </p:grpSpPr>
          <p:sp>
            <p:nvSpPr>
              <p:cNvPr id="242" name="Title 1">
                <a:extLst>
                  <a:ext uri="{FF2B5EF4-FFF2-40B4-BE49-F238E27FC236}">
                    <a16:creationId xmlns:a16="http://schemas.microsoft.com/office/drawing/2014/main" id="{A40BBF6D-DD8B-4573-AA32-0D5946871D95}"/>
                  </a:ext>
                </a:extLst>
              </p:cNvPr>
              <p:cNvSpPr txBox="1">
                <a:spLocks/>
              </p:cNvSpPr>
              <p:nvPr/>
            </p:nvSpPr>
            <p:spPr>
              <a:xfrm>
                <a:off x="11253704" y="1446015"/>
                <a:ext cx="73732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Análise de log em tempo real</a:t>
                </a:r>
              </a:p>
            </p:txBody>
          </p:sp>
          <p:grpSp>
            <p:nvGrpSpPr>
              <p:cNvPr id="243" name="Group 242">
                <a:extLst>
                  <a:ext uri="{FF2B5EF4-FFF2-40B4-BE49-F238E27FC236}">
                    <a16:creationId xmlns:a16="http://schemas.microsoft.com/office/drawing/2014/main" id="{85FFC996-FB89-4C2C-A080-A1214649DD61}"/>
                  </a:ext>
                </a:extLst>
              </p:cNvPr>
              <p:cNvGrpSpPr/>
              <p:nvPr/>
            </p:nvGrpSpPr>
            <p:grpSpPr>
              <a:xfrm>
                <a:off x="11434339" y="1807544"/>
                <a:ext cx="373510" cy="373510"/>
                <a:chOff x="11645756" y="2685969"/>
                <a:chExt cx="381000" cy="381000"/>
              </a:xfrm>
            </p:grpSpPr>
            <p:sp>
              <p:nvSpPr>
                <p:cNvPr id="244" name="Oval 243">
                  <a:extLst>
                    <a:ext uri="{FF2B5EF4-FFF2-40B4-BE49-F238E27FC236}">
                      <a16:creationId xmlns:a16="http://schemas.microsoft.com/office/drawing/2014/main" id="{88053FDD-9D96-44C7-B17C-630ECD210863}"/>
                    </a:ext>
                  </a:extLst>
                </p:cNvPr>
                <p:cNvSpPr/>
                <p:nvPr/>
              </p:nvSpPr>
              <p:spPr bwMode="auto">
                <a:xfrm>
                  <a:off x="11645756" y="2685969"/>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5" name="graph_9" title="Icon of a line chart with connected circles at varying points">
                  <a:extLst>
                    <a:ext uri="{FF2B5EF4-FFF2-40B4-BE49-F238E27FC236}">
                      <a16:creationId xmlns:a16="http://schemas.microsoft.com/office/drawing/2014/main" id="{3CFFE652-72D9-4583-A689-B1E47EBB8439}"/>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grpSp>
        <p:pic>
          <p:nvPicPr>
            <p:cNvPr id="5" name="Graphic 4">
              <a:extLst>
                <a:ext uri="{FF2B5EF4-FFF2-40B4-BE49-F238E27FC236}">
                  <a16:creationId xmlns:a16="http://schemas.microsoft.com/office/drawing/2014/main" id="{F7173C9B-046A-4F63-8FCF-697D00FC960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59878" y="1260333"/>
              <a:ext cx="375615" cy="375615"/>
            </a:xfrm>
            <a:prstGeom prst="rect">
              <a:avLst/>
            </a:prstGeom>
          </p:spPr>
        </p:pic>
        <p:pic>
          <p:nvPicPr>
            <p:cNvPr id="364" name="Picture 4" descr="Image result for github logo white">
              <a:extLst>
                <a:ext uri="{FF2B5EF4-FFF2-40B4-BE49-F238E27FC236}">
                  <a16:creationId xmlns:a16="http://schemas.microsoft.com/office/drawing/2014/main" id="{2E13B4DE-B757-4746-88CF-87990696EBB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02840" y="3027100"/>
              <a:ext cx="522407" cy="522407"/>
            </a:xfrm>
            <a:prstGeom prst="rect">
              <a:avLst/>
            </a:prstGeom>
            <a:noFill/>
            <a:extLst>
              <a:ext uri="{909E8E84-426E-40DD-AFC4-6F175D3DCCD1}">
                <a14:hiddenFill xmlns:a14="http://schemas.microsoft.com/office/drawing/2010/main">
                  <a:solidFill>
                    <a:srgbClr val="FFFFFF"/>
                  </a:solidFill>
                </a14:hiddenFill>
              </a:ext>
            </a:extLst>
          </p:spPr>
        </p:pic>
        <p:pic>
          <p:nvPicPr>
            <p:cNvPr id="371" name="Graphic 370">
              <a:extLst>
                <a:ext uri="{FF2B5EF4-FFF2-40B4-BE49-F238E27FC236}">
                  <a16:creationId xmlns:a16="http://schemas.microsoft.com/office/drawing/2014/main" id="{864A8181-D01A-40F9-B201-BFB5D4F5C2B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02028" y="3016024"/>
              <a:ext cx="600962" cy="600962"/>
            </a:xfrm>
            <a:prstGeom prst="rect">
              <a:avLst/>
            </a:prstGeom>
          </p:spPr>
        </p:pic>
        <p:pic>
          <p:nvPicPr>
            <p:cNvPr id="372" name="Graphic 371">
              <a:extLst>
                <a:ext uri="{FF2B5EF4-FFF2-40B4-BE49-F238E27FC236}">
                  <a16:creationId xmlns:a16="http://schemas.microsoft.com/office/drawing/2014/main" id="{25B84065-E7AB-4C83-8661-7CEDC114E8F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83881" y="1120096"/>
              <a:ext cx="389479" cy="389479"/>
            </a:xfrm>
            <a:prstGeom prst="rect">
              <a:avLst/>
            </a:prstGeom>
          </p:spPr>
        </p:pic>
        <p:pic>
          <p:nvPicPr>
            <p:cNvPr id="373" name="Picture 2" descr="Image result for terraform logo png">
              <a:extLst>
                <a:ext uri="{FF2B5EF4-FFF2-40B4-BE49-F238E27FC236}">
                  <a16:creationId xmlns:a16="http://schemas.microsoft.com/office/drawing/2014/main" id="{69206CCD-32CB-4CF5-BCC0-3559CC1FEEB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940677" y="4994859"/>
              <a:ext cx="467006" cy="467006"/>
            </a:xfrm>
            <a:prstGeom prst="rect">
              <a:avLst/>
            </a:prstGeom>
            <a:noFill/>
            <a:extLst>
              <a:ext uri="{909E8E84-426E-40DD-AFC4-6F175D3DCCD1}">
                <a14:hiddenFill xmlns:a14="http://schemas.microsoft.com/office/drawing/2010/main">
                  <a:solidFill>
                    <a:srgbClr val="FFFFFF"/>
                  </a:solidFill>
                </a14:hiddenFill>
              </a:ext>
            </a:extLst>
          </p:spPr>
        </p:pic>
        <p:pic>
          <p:nvPicPr>
            <p:cNvPr id="375" name="Azure DevOps 1" descr="Azure DevOps">
              <a:extLst>
                <a:ext uri="{FF2B5EF4-FFF2-40B4-BE49-F238E27FC236}">
                  <a16:creationId xmlns:a16="http://schemas.microsoft.com/office/drawing/2014/main" id="{5C5083AF-FE92-4007-85E7-B55F1DBAF8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80554" y="5055593"/>
              <a:ext cx="345417" cy="345536"/>
            </a:xfrm>
            <a:prstGeom prst="rect">
              <a:avLst/>
            </a:prstGeom>
          </p:spPr>
        </p:pic>
        <p:pic>
          <p:nvPicPr>
            <p:cNvPr id="23" name="Graphic 22">
              <a:extLst>
                <a:ext uri="{FF2B5EF4-FFF2-40B4-BE49-F238E27FC236}">
                  <a16:creationId xmlns:a16="http://schemas.microsoft.com/office/drawing/2014/main" id="{E1BB3498-BFD7-4007-9AEB-C26714394FD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08700" y="3121241"/>
              <a:ext cx="390525" cy="390525"/>
            </a:xfrm>
            <a:prstGeom prst="rect">
              <a:avLst/>
            </a:prstGeom>
          </p:spPr>
        </p:pic>
        <p:pic>
          <p:nvPicPr>
            <p:cNvPr id="25" name="Graphic 24">
              <a:extLst>
                <a:ext uri="{FF2B5EF4-FFF2-40B4-BE49-F238E27FC236}">
                  <a16:creationId xmlns:a16="http://schemas.microsoft.com/office/drawing/2014/main" id="{8A43D0E0-D7C4-415E-90CF-F6251903927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062692" y="3000575"/>
              <a:ext cx="631859" cy="631859"/>
            </a:xfrm>
            <a:prstGeom prst="rect">
              <a:avLst/>
            </a:prstGeom>
          </p:spPr>
        </p:pic>
        <p:pic>
          <p:nvPicPr>
            <p:cNvPr id="376" name="Graphic 375">
              <a:extLst>
                <a:ext uri="{FF2B5EF4-FFF2-40B4-BE49-F238E27FC236}">
                  <a16:creationId xmlns:a16="http://schemas.microsoft.com/office/drawing/2014/main" id="{70539EA1-526E-42DA-8D17-FDDD9E5FA05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316425" y="1249952"/>
              <a:ext cx="396382" cy="396382"/>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B8E37951-B533-4EB8-BA98-4DE35117D9C7}"/>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6596008" y="3969402"/>
              <a:ext cx="487909" cy="284099"/>
            </a:xfrm>
            <a:prstGeom prst="rect">
              <a:avLst/>
            </a:prstGeom>
          </p:spPr>
        </p:pic>
      </p:grpSp>
    </p:spTree>
    <p:extLst>
      <p:ext uri="{BB962C8B-B14F-4D97-AF65-F5344CB8AC3E}">
        <p14:creationId xmlns:p14="http://schemas.microsoft.com/office/powerpoint/2010/main" val="37371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Cliente mais rápido</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onboarding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16" descr="Image result for Xerox logo png">
            <a:extLst>
              <a:ext uri="{FF2B5EF4-FFF2-40B4-BE49-F238E27FC236}">
                <a16:creationId xmlns:a16="http://schemas.microsoft.com/office/drawing/2014/main" id="{0CD76346-FB78-4BC7-8ED1-6846E5583E3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167" y="6351572"/>
            <a:ext cx="1187183" cy="3727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Image result for ernst and young logo png">
            <a:extLst>
              <a:ext uri="{FF2B5EF4-FFF2-40B4-BE49-F238E27FC236}">
                <a16:creationId xmlns:a16="http://schemas.microsoft.com/office/drawing/2014/main" id="{64C9D85C-88AB-4A51-838C-1DD142A89EA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9483" y="6340043"/>
            <a:ext cx="351118" cy="361970"/>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CF8ED222-E881-4DC8-8687-28189412EF7D}"/>
              </a:ext>
            </a:extLst>
          </p:cNvPr>
          <p:cNvSpPr/>
          <p:nvPr/>
        </p:nvSpPr>
        <p:spPr>
          <a:xfrm>
            <a:off x="455994" y="1533092"/>
            <a:ext cx="3493705" cy="4339650"/>
          </a:xfrm>
          <a:prstGeom prst="rect">
            <a:avLst/>
          </a:prstGeom>
        </p:spPr>
        <p:txBody>
          <a:bodyPr wrap="square" lIns="0" rIns="0">
            <a:spAutoFit/>
          </a:bodyPr>
          <a:lstStyle/>
          <a:p>
            <a:r>
              <a:rPr lang="en-US" sz="1500" dirty="0">
                <a:solidFill>
                  <a:schemeClr val="bg1"/>
                </a:solidFill>
                <a:latin typeface="Segoe UI" panose="020B0502040204020203" pitchFamily="34" charset="0"/>
                <a:cs typeface="Segoe UI" panose="020B0502040204020203" pitchFamily="34" charset="0"/>
              </a:rPr>
              <a:t>O </a:t>
            </a:r>
            <a:r>
              <a:rPr lang="en-US" sz="1500" dirty="0" err="1">
                <a:solidFill>
                  <a:schemeClr val="bg1"/>
                </a:solidFill>
                <a:latin typeface="Segoe UI" panose="020B0502040204020203" pitchFamily="34" charset="0"/>
                <a:cs typeface="Segoe UI" panose="020B0502040204020203" pitchFamily="34" charset="0"/>
              </a:rPr>
              <a:t>fornecimento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mais</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rápido</a:t>
            </a:r>
            <a:r>
              <a:rPr lang="en-US" sz="1500" dirty="0">
                <a:solidFill>
                  <a:schemeClr val="bg1"/>
                </a:solidFill>
                <a:latin typeface="Segoe UI" panose="020B0502040204020203" pitchFamily="34" charset="0"/>
                <a:cs typeface="Segoe UI" panose="020B0502040204020203" pitchFamily="34" charset="0"/>
              </a:rPr>
              <a:t> do </a:t>
            </a:r>
            <a:r>
              <a:rPr lang="en-US" sz="1500" dirty="0" err="1">
                <a:solidFill>
                  <a:schemeClr val="bg1"/>
                </a:solidFill>
                <a:latin typeface="Segoe UI" panose="020B0502040204020203" pitchFamily="34" charset="0"/>
                <a:cs typeface="Segoe UI" panose="020B0502040204020203" pitchFamily="34" charset="0"/>
              </a:rPr>
              <a:t>ambiente</a:t>
            </a:r>
            <a:r>
              <a:rPr lang="en-US" sz="1500" dirty="0">
                <a:solidFill>
                  <a:schemeClr val="bg1"/>
                </a:solidFill>
                <a:latin typeface="Segoe UI" panose="020B0502040204020203" pitchFamily="34" charset="0"/>
                <a:cs typeface="Segoe UI" panose="020B0502040204020203" pitchFamily="34" charset="0"/>
              </a:rPr>
              <a:t> do </a:t>
            </a:r>
            <a:r>
              <a:rPr lang="en-US" sz="1500" dirty="0" err="1">
                <a:solidFill>
                  <a:schemeClr val="bg1"/>
                </a:solidFill>
                <a:latin typeface="Segoe UI" panose="020B0502040204020203" pitchFamily="34" charset="0"/>
                <a:cs typeface="Segoe UI" panose="020B0502040204020203" pitchFamily="34" charset="0"/>
              </a:rPr>
              <a:t>cliente</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alterando</a:t>
            </a:r>
            <a:r>
              <a:rPr lang="en-US" sz="1500" dirty="0">
                <a:solidFill>
                  <a:schemeClr val="bg1"/>
                </a:solidFill>
                <a:latin typeface="Segoe UI" panose="020B0502040204020203" pitchFamily="34" charset="0"/>
                <a:cs typeface="Segoe UI" panose="020B0502040204020203" pitchFamily="34" charset="0"/>
              </a:rPr>
              <a:t> a </a:t>
            </a:r>
            <a:r>
              <a:rPr lang="en-US" sz="1500" dirty="0" err="1">
                <a:solidFill>
                  <a:schemeClr val="bg1"/>
                </a:solidFill>
                <a:latin typeface="Segoe UI" panose="020B0502040204020203" pitchFamily="34" charset="0"/>
                <a:cs typeface="Segoe UI" panose="020B0502040204020203" pitchFamily="34" charset="0"/>
              </a:rPr>
              <a:t>arquitetura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baseada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em</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servidor</a:t>
            </a:r>
            <a:r>
              <a:rPr lang="en-US" sz="1500" dirty="0">
                <a:solidFill>
                  <a:schemeClr val="bg1"/>
                </a:solidFill>
                <a:latin typeface="Segoe UI" panose="020B0502040204020203" pitchFamily="34" charset="0"/>
                <a:cs typeface="Segoe UI" panose="020B0502040204020203" pitchFamily="34" charset="0"/>
              </a:rPr>
              <a:t> para o </a:t>
            </a:r>
            <a:r>
              <a:rPr lang="en-US" sz="1500" dirty="0" err="1">
                <a:solidFill>
                  <a:schemeClr val="bg1"/>
                </a:solidFill>
                <a:latin typeface="Segoe UI" panose="020B0502040204020203" pitchFamily="34" charset="0"/>
                <a:cs typeface="Segoe UI" panose="020B0502040204020203" pitchFamily="34" charset="0"/>
              </a:rPr>
              <a:t>contêiner</a:t>
            </a:r>
            <a:r>
              <a:rPr lang="en-US" sz="1500" dirty="0">
                <a:solidFill>
                  <a:schemeClr val="bg1"/>
                </a:solidFill>
                <a:latin typeface="Segoe UI" panose="020B0502040204020203" pitchFamily="34" charset="0"/>
                <a:cs typeface="Segoe UI" panose="020B0502040204020203" pitchFamily="34" charset="0"/>
              </a:rPr>
              <a:t> e </a:t>
            </a:r>
            <a:r>
              <a:rPr lang="en-US" sz="1500" dirty="0" err="1">
                <a:solidFill>
                  <a:schemeClr val="bg1"/>
                </a:solidFill>
                <a:latin typeface="Segoe UI" panose="020B0502040204020203" pitchFamily="34" charset="0"/>
                <a:cs typeface="Segoe UI" panose="020B0502040204020203" pitchFamily="34" charset="0"/>
              </a:rPr>
              <a:t>gerenciada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na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nuvem</a:t>
            </a:r>
            <a:r>
              <a:rPr lang="en-US" sz="1500" dirty="0">
                <a:solidFill>
                  <a:schemeClr val="bg1"/>
                </a:solidFill>
                <a:latin typeface="Segoe UI" panose="020B0502040204020203" pitchFamily="34" charset="0"/>
                <a:cs typeface="Segoe UI" panose="020B0502040204020203" pitchFamily="34" charset="0"/>
              </a:rPr>
              <a:t>.</a:t>
            </a:r>
          </a:p>
          <a:p>
            <a:endParaRPr lang="en-US" sz="15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500" dirty="0">
                <a:solidFill>
                  <a:schemeClr val="bg1"/>
                </a:solidFill>
                <a:latin typeface="Segoe UI" panose="020B0502040204020203" pitchFamily="34" charset="0"/>
                <a:cs typeface="Segoe UI" panose="020B0502040204020203" pitchFamily="34" charset="0"/>
              </a:rPr>
              <a:t>Plataforma de </a:t>
            </a:r>
            <a:r>
              <a:rPr lang="en-US" sz="1500" dirty="0" err="1">
                <a:solidFill>
                  <a:schemeClr val="bg1"/>
                </a:solidFill>
                <a:latin typeface="Segoe UI" panose="020B0502040204020203" pitchFamily="34" charset="0"/>
                <a:cs typeface="Segoe UI" panose="020B0502040204020203" pitchFamily="34" charset="0"/>
              </a:rPr>
              <a:t>contêineres</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gerenciada</a:t>
            </a:r>
            <a:r>
              <a:rPr lang="en-US" sz="1500" dirty="0">
                <a:solidFill>
                  <a:schemeClr val="bg1"/>
                </a:solidFill>
                <a:latin typeface="Segoe UI" panose="020B0502040204020203" pitchFamily="34" charset="0"/>
                <a:cs typeface="Segoe UI" panose="020B0502040204020203" pitchFamily="34" charset="0"/>
              </a:rPr>
              <a:t> com pipelines de CI/CD </a:t>
            </a:r>
            <a:r>
              <a:rPr lang="en-US" sz="1500" dirty="0" err="1">
                <a:solidFill>
                  <a:schemeClr val="bg1"/>
                </a:solidFill>
                <a:latin typeface="Segoe UI" panose="020B0502040204020203" pitchFamily="34" charset="0"/>
                <a:cs typeface="Segoe UI" panose="020B0502040204020203" pitchFamily="34" charset="0"/>
              </a:rPr>
              <a:t>incorporados</a:t>
            </a:r>
            <a:r>
              <a:rPr lang="en-US" sz="1500" dirty="0">
                <a:solidFill>
                  <a:schemeClr val="bg1"/>
                </a:solidFill>
                <a:latin typeface="Segoe UI" panose="020B0502040204020203" pitchFamily="34" charset="0"/>
                <a:cs typeface="Segoe UI" panose="020B0502040204020203" pitchFamily="34" charset="0"/>
              </a:rPr>
              <a:t> para </a:t>
            </a:r>
            <a:r>
              <a:rPr lang="en-US" sz="1500" dirty="0" err="1">
                <a:solidFill>
                  <a:schemeClr val="bg1"/>
                </a:solidFill>
                <a:latin typeface="Segoe UI" panose="020B0502040204020203" pitchFamily="34" charset="0"/>
                <a:cs typeface="Segoe UI" panose="020B0502040204020203" pitchFamily="34" charset="0"/>
              </a:rPr>
              <a:t>padronizar</a:t>
            </a:r>
            <a:r>
              <a:rPr lang="en-US" sz="1500" dirty="0">
                <a:solidFill>
                  <a:schemeClr val="bg1"/>
                </a:solidFill>
                <a:latin typeface="Segoe UI" panose="020B0502040204020203" pitchFamily="34" charset="0"/>
                <a:cs typeface="Segoe UI" panose="020B0502040204020203" pitchFamily="34" charset="0"/>
              </a:rPr>
              <a:t> a </a:t>
            </a:r>
            <a:r>
              <a:rPr lang="en-US" sz="1500" dirty="0" err="1">
                <a:solidFill>
                  <a:schemeClr val="bg1"/>
                </a:solidFill>
                <a:latin typeface="Segoe UI" panose="020B0502040204020203" pitchFamily="34" charset="0"/>
                <a:cs typeface="Segoe UI" panose="020B0502040204020203" pitchFamily="34" charset="0"/>
              </a:rPr>
              <a:t>criação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atualização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monitoramento</a:t>
            </a:r>
            <a:r>
              <a:rPr lang="en-US" sz="1500" dirty="0">
                <a:solidFill>
                  <a:schemeClr val="bg1"/>
                </a:solidFill>
                <a:latin typeface="Segoe UI" panose="020B0502040204020203" pitchFamily="34" charset="0"/>
                <a:cs typeface="Segoe UI" panose="020B0502040204020203" pitchFamily="34" charset="0"/>
              </a:rPr>
              <a:t> e </a:t>
            </a:r>
            <a:r>
              <a:rPr lang="en-US" sz="1500" dirty="0" err="1">
                <a:solidFill>
                  <a:schemeClr val="bg1"/>
                </a:solidFill>
                <a:latin typeface="Segoe UI" panose="020B0502040204020203" pitchFamily="34" charset="0"/>
                <a:cs typeface="Segoe UI" panose="020B0502040204020203" pitchFamily="34" charset="0"/>
              </a:rPr>
              <a:t>dimensionamento</a:t>
            </a:r>
            <a:r>
              <a:rPr lang="en-US" sz="1500" dirty="0">
                <a:solidFill>
                  <a:schemeClr val="bg1"/>
                </a:solidFill>
                <a:latin typeface="Segoe UI" panose="020B0502040204020203" pitchFamily="34" charset="0"/>
                <a:cs typeface="Segoe UI" panose="020B0502040204020203" pitchFamily="34" charset="0"/>
              </a:rPr>
              <a:t> do </a:t>
            </a:r>
            <a:r>
              <a:rPr lang="en-US" sz="1500" dirty="0" err="1">
                <a:solidFill>
                  <a:schemeClr val="bg1"/>
                </a:solidFill>
                <a:latin typeface="Segoe UI" panose="020B0502040204020203" pitchFamily="34" charset="0"/>
                <a:cs typeface="Segoe UI" panose="020B0502040204020203" pitchFamily="34" charset="0"/>
              </a:rPr>
              <a:t>ambiente</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potencial</a:t>
            </a:r>
            <a:r>
              <a:rPr lang="en-US" sz="1500" dirty="0">
                <a:solidFill>
                  <a:schemeClr val="bg1"/>
                </a:solidFill>
                <a:latin typeface="Segoe UI" panose="020B0502040204020203" pitchFamily="34" charset="0"/>
                <a:cs typeface="Segoe UI" panose="020B0502040204020203" pitchFamily="34" charset="0"/>
              </a:rPr>
              <a:t> do </a:t>
            </a:r>
            <a:r>
              <a:rPr lang="en-US" sz="1500" dirty="0" err="1">
                <a:solidFill>
                  <a:schemeClr val="bg1"/>
                </a:solidFill>
                <a:latin typeface="Segoe UI" panose="020B0502040204020203" pitchFamily="34" charset="0"/>
                <a:cs typeface="Segoe UI" panose="020B0502040204020203" pitchFamily="34" charset="0"/>
              </a:rPr>
              <a:t>cliente</a:t>
            </a:r>
            <a:r>
              <a:rPr lang="en-US" sz="1500" dirty="0">
                <a:solidFill>
                  <a:schemeClr val="bg1"/>
                </a:solidFill>
                <a:latin typeface="Segoe UI" panose="020B0502040204020203" pitchFamily="34" charset="0"/>
                <a:cs typeface="Segoe UI" panose="020B0502040204020203" pitchFamily="34" charset="0"/>
              </a:rPr>
              <a:t>. </a:t>
            </a:r>
          </a:p>
          <a:p>
            <a:pPr marL="285750" indent="-285750">
              <a:spcAft>
                <a:spcPts val="1200"/>
              </a:spcAft>
              <a:buFont typeface="Arial" panose="020B0604020202020204" pitchFamily="34" charset="0"/>
              <a:buChar char="•"/>
            </a:pPr>
            <a:r>
              <a:rPr lang="en-US" sz="1500" dirty="0" err="1">
                <a:solidFill>
                  <a:schemeClr val="bg1"/>
                </a:solidFill>
                <a:latin typeface="Segoe UI" panose="020B0502040204020203" pitchFamily="34" charset="0"/>
                <a:cs typeface="Segoe UI" panose="020B0502040204020203" pitchFamily="34" charset="0"/>
              </a:rPr>
              <a:t>Reduza</a:t>
            </a:r>
            <a:r>
              <a:rPr lang="en-US" sz="1500" dirty="0">
                <a:solidFill>
                  <a:schemeClr val="bg1"/>
                </a:solidFill>
                <a:latin typeface="Segoe UI" panose="020B0502040204020203" pitchFamily="34" charset="0"/>
                <a:cs typeface="Segoe UI" panose="020B0502040204020203" pitchFamily="34" charset="0"/>
              </a:rPr>
              <a:t> a </a:t>
            </a:r>
            <a:r>
              <a:rPr lang="en-US" sz="1500" dirty="0" err="1">
                <a:solidFill>
                  <a:schemeClr val="bg1"/>
                </a:solidFill>
                <a:latin typeface="Segoe UI" panose="020B0502040204020203" pitchFamily="34" charset="0"/>
                <a:cs typeface="Segoe UI" panose="020B0502040204020203" pitchFamily="34" charset="0"/>
              </a:rPr>
              <a:t>sobrecarga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administrativa</a:t>
            </a:r>
            <a:r>
              <a:rPr lang="en-US" sz="1500" dirty="0">
                <a:solidFill>
                  <a:schemeClr val="bg1"/>
                </a:solidFill>
                <a:latin typeface="Segoe UI" panose="020B0502040204020203" pitchFamily="34" charset="0"/>
                <a:cs typeface="Segoe UI" panose="020B0502040204020203" pitchFamily="34" charset="0"/>
              </a:rPr>
              <a:t> com </a:t>
            </a:r>
            <a:r>
              <a:rPr lang="en-US" sz="1500" dirty="0" err="1">
                <a:solidFill>
                  <a:schemeClr val="bg1"/>
                </a:solidFill>
                <a:latin typeface="Segoe UI" panose="020B0502040204020203" pitchFamily="34" charset="0"/>
                <a:cs typeface="Segoe UI" panose="020B0502040204020203" pitchFamily="34" charset="0"/>
              </a:rPr>
              <a:t>remendamento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automático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atualização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automática</a:t>
            </a:r>
            <a:r>
              <a:rPr lang="en-US" sz="1500" dirty="0">
                <a:solidFill>
                  <a:schemeClr val="bg1"/>
                </a:solidFill>
                <a:latin typeface="Segoe UI" panose="020B0502040204020203" pitchFamily="34" charset="0"/>
                <a:cs typeface="Segoe UI" panose="020B0502040204020203" pitchFamily="34" charset="0"/>
              </a:rPr>
              <a:t> e backup </a:t>
            </a:r>
            <a:r>
              <a:rPr lang="en-US" sz="1500" dirty="0" err="1">
                <a:solidFill>
                  <a:schemeClr val="bg1"/>
                </a:solidFill>
                <a:latin typeface="Segoe UI" panose="020B0502040204020203" pitchFamily="34" charset="0"/>
                <a:cs typeface="Segoe UI" panose="020B0502040204020203" pitchFamily="34" charset="0"/>
              </a:rPr>
              <a:t>automático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em</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caso</a:t>
            </a:r>
            <a:r>
              <a:rPr lang="en-US" sz="1500" dirty="0">
                <a:solidFill>
                  <a:schemeClr val="bg1"/>
                </a:solidFill>
                <a:latin typeface="Segoe UI" panose="020B0502040204020203" pitchFamily="34" charset="0"/>
                <a:cs typeface="Segoe UI" panose="020B0502040204020203" pitchFamily="34" charset="0"/>
              </a:rPr>
              <a:t> de </a:t>
            </a:r>
            <a:r>
              <a:rPr lang="en-US" sz="1500" dirty="0" err="1">
                <a:solidFill>
                  <a:schemeClr val="bg1"/>
                </a:solidFill>
                <a:latin typeface="Segoe UI" panose="020B0502040204020203" pitchFamily="34" charset="0"/>
                <a:cs typeface="Segoe UI" panose="020B0502040204020203" pitchFamily="34" charset="0"/>
              </a:rPr>
              <a:t>paralisação</a:t>
            </a:r>
            <a:r>
              <a:rPr lang="en-US" sz="1500" dirty="0">
                <a:solidFill>
                  <a:schemeClr val="bg1"/>
                </a:solidFill>
                <a:latin typeface="Segoe UI" panose="020B0502040204020203" pitchFamily="34" charset="0"/>
                <a:cs typeface="Segoe UI" panose="020B0502040204020203" pitchFamily="34" charset="0"/>
              </a:rPr>
              <a:t>. </a:t>
            </a:r>
          </a:p>
          <a:p>
            <a:pPr marL="285750" indent="-285750">
              <a:spcAft>
                <a:spcPts val="1200"/>
              </a:spcAft>
              <a:buFont typeface="Arial" panose="020B0604020202020204" pitchFamily="34" charset="0"/>
              <a:buChar char="•"/>
            </a:pPr>
            <a:r>
              <a:rPr lang="en-US" sz="1500" dirty="0" err="1">
                <a:solidFill>
                  <a:schemeClr val="bg1"/>
                </a:solidFill>
                <a:latin typeface="Segoe UI" panose="020B0502040204020203" pitchFamily="34" charset="0"/>
                <a:cs typeface="Segoe UI" panose="020B0502040204020203" pitchFamily="34" charset="0"/>
              </a:rPr>
              <a:t>Integração</a:t>
            </a:r>
            <a:r>
              <a:rPr lang="en-US" sz="1500" dirty="0">
                <a:solidFill>
                  <a:schemeClr val="bg1"/>
                </a:solidFill>
                <a:latin typeface="Segoe UI" panose="020B0502040204020203" pitchFamily="34" charset="0"/>
                <a:cs typeface="Segoe UI" panose="020B0502040204020203" pitchFamily="34" charset="0"/>
              </a:rPr>
              <a:t> de dados </a:t>
            </a:r>
            <a:r>
              <a:rPr lang="en-US" sz="1500" dirty="0" err="1">
                <a:solidFill>
                  <a:schemeClr val="bg1"/>
                </a:solidFill>
                <a:latin typeface="Segoe UI" panose="020B0502040204020203" pitchFamily="34" charset="0"/>
                <a:cs typeface="Segoe UI" panose="020B0502040204020203" pitchFamily="34" charset="0"/>
              </a:rPr>
              <a:t>altamente</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segura</a:t>
            </a:r>
            <a:r>
              <a:rPr lang="en-US" sz="1500" dirty="0">
                <a:solidFill>
                  <a:schemeClr val="bg1"/>
                </a:solidFill>
                <a:latin typeface="Segoe UI" panose="020B0502040204020203" pitchFamily="34" charset="0"/>
                <a:cs typeface="Segoe UI" panose="020B0502040204020203" pitchFamily="34" charset="0"/>
              </a:rPr>
              <a:t> com </a:t>
            </a:r>
            <a:r>
              <a:rPr lang="en-US" sz="1500" dirty="0" err="1">
                <a:solidFill>
                  <a:schemeClr val="bg1"/>
                </a:solidFill>
                <a:latin typeface="Segoe UI" panose="020B0502040204020203" pitchFamily="34" charset="0"/>
                <a:cs typeface="Segoe UI" panose="020B0502040204020203" pitchFamily="34" charset="0"/>
              </a:rPr>
              <a:t>proteção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inteligente</a:t>
            </a:r>
            <a:r>
              <a:rPr lang="en-US" sz="1500" dirty="0">
                <a:solidFill>
                  <a:schemeClr val="bg1"/>
                </a:solidFill>
                <a:latin typeface="Segoe UI" panose="020B0502040204020203" pitchFamily="34" charset="0"/>
                <a:cs typeface="Segoe UI" panose="020B0502040204020203" pitchFamily="34" charset="0"/>
              </a:rPr>
              <a:t> contra </a:t>
            </a:r>
            <a:r>
              <a:rPr lang="en-US" sz="1500" dirty="0" err="1">
                <a:solidFill>
                  <a:schemeClr val="bg1"/>
                </a:solidFill>
                <a:latin typeface="Segoe UI" panose="020B0502040204020203" pitchFamily="34" charset="0"/>
                <a:cs typeface="Segoe UI" panose="020B0502040204020203" pitchFamily="34" charset="0"/>
              </a:rPr>
              <a:t>ameaças</a:t>
            </a:r>
            <a:r>
              <a:rPr lang="en-US" sz="1500" dirty="0">
                <a:solidFill>
                  <a:schemeClr val="bg1"/>
                </a:solidFill>
                <a:latin typeface="Segoe UI" panose="020B0502040204020203" pitchFamily="34" charset="0"/>
                <a:cs typeface="Segoe UI" panose="020B0502040204020203" pitchFamily="34" charset="0"/>
              </a:rPr>
              <a:t> .</a:t>
            </a:r>
          </a:p>
        </p:txBody>
      </p:sp>
      <p:grpSp>
        <p:nvGrpSpPr>
          <p:cNvPr id="223" name="Group 222">
            <a:extLst>
              <a:ext uri="{FF2B5EF4-FFF2-40B4-BE49-F238E27FC236}">
                <a16:creationId xmlns:a16="http://schemas.microsoft.com/office/drawing/2014/main" id="{8AD4707C-30D3-4B92-BFE5-57212EF1C45C}"/>
              </a:ext>
            </a:extLst>
          </p:cNvPr>
          <p:cNvGrpSpPr/>
          <p:nvPr/>
        </p:nvGrpSpPr>
        <p:grpSpPr>
          <a:xfrm>
            <a:off x="4602631" y="711336"/>
            <a:ext cx="7221755" cy="4914478"/>
            <a:chOff x="4602631" y="855269"/>
            <a:chExt cx="7221755" cy="4914478"/>
          </a:xfrm>
        </p:grpSpPr>
        <p:sp>
          <p:nvSpPr>
            <p:cNvPr id="77" name="Rectangle: Rounded Corners 97">
              <a:extLst>
                <a:ext uri="{FF2B5EF4-FFF2-40B4-BE49-F238E27FC236}">
                  <a16:creationId xmlns:a16="http://schemas.microsoft.com/office/drawing/2014/main" id="{B7C0C55A-8869-44E8-ABA6-0FBC644DC708}"/>
                </a:ext>
              </a:extLst>
            </p:cNvPr>
            <p:cNvSpPr/>
            <p:nvPr/>
          </p:nvSpPr>
          <p:spPr bwMode="auto">
            <a:xfrm>
              <a:off x="5920570" y="1922789"/>
              <a:ext cx="4671278" cy="257664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48" name="Rectangle: Rounded Corners 147">
              <a:extLst>
                <a:ext uri="{FF2B5EF4-FFF2-40B4-BE49-F238E27FC236}">
                  <a16:creationId xmlns:a16="http://schemas.microsoft.com/office/drawing/2014/main" id="{64827CD8-218E-4E5B-B0FA-855A3B3FC920}"/>
                </a:ext>
              </a:extLst>
            </p:cNvPr>
            <p:cNvSpPr/>
            <p:nvPr/>
          </p:nvSpPr>
          <p:spPr bwMode="auto">
            <a:xfrm>
              <a:off x="6115548"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99" name="Title 1">
              <a:extLst>
                <a:ext uri="{FF2B5EF4-FFF2-40B4-BE49-F238E27FC236}">
                  <a16:creationId xmlns:a16="http://schemas.microsoft.com/office/drawing/2014/main" id="{8EBD00AE-D693-40FC-BC55-9A3A1E8D2770}"/>
                </a:ext>
              </a:extLst>
            </p:cNvPr>
            <p:cNvSpPr txBox="1">
              <a:spLocks/>
            </p:cNvSpPr>
            <p:nvPr/>
          </p:nvSpPr>
          <p:spPr>
            <a:xfrm>
              <a:off x="6420485"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201" name="Rectangle: Rounded Corners 200">
              <a:extLst>
                <a:ext uri="{FF2B5EF4-FFF2-40B4-BE49-F238E27FC236}">
                  <a16:creationId xmlns:a16="http://schemas.microsoft.com/office/drawing/2014/main" id="{371D447E-86BD-4843-913B-476C04ACDA1E}"/>
                </a:ext>
              </a:extLst>
            </p:cNvPr>
            <p:cNvSpPr/>
            <p:nvPr/>
          </p:nvSpPr>
          <p:spPr bwMode="auto">
            <a:xfrm>
              <a:off x="6361130"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0" name="Title 1">
              <a:extLst>
                <a:ext uri="{FF2B5EF4-FFF2-40B4-BE49-F238E27FC236}">
                  <a16:creationId xmlns:a16="http://schemas.microsoft.com/office/drawing/2014/main" id="{F2D3D367-D50B-44FE-8725-0A33D6C2B554}"/>
                </a:ext>
              </a:extLst>
            </p:cNvPr>
            <p:cNvSpPr txBox="1">
              <a:spLocks/>
            </p:cNvSpPr>
            <p:nvPr/>
          </p:nvSpPr>
          <p:spPr>
            <a:xfrm>
              <a:off x="6115548"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Cliente A</a:t>
              </a:r>
            </a:p>
          </p:txBody>
        </p:sp>
        <p:sp>
          <p:nvSpPr>
            <p:cNvPr id="152" name="Rectangle: Rounded Corners 151">
              <a:extLst>
                <a:ext uri="{FF2B5EF4-FFF2-40B4-BE49-F238E27FC236}">
                  <a16:creationId xmlns:a16="http://schemas.microsoft.com/office/drawing/2014/main" id="{9596CB8F-DED1-4A16-92E7-9650C30177B7}"/>
                </a:ext>
              </a:extLst>
            </p:cNvPr>
            <p:cNvSpPr/>
            <p:nvPr/>
          </p:nvSpPr>
          <p:spPr bwMode="auto">
            <a:xfrm>
              <a:off x="7609589"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3" name="Title 1">
              <a:extLst>
                <a:ext uri="{FF2B5EF4-FFF2-40B4-BE49-F238E27FC236}">
                  <a16:creationId xmlns:a16="http://schemas.microsoft.com/office/drawing/2014/main" id="{544739D6-AC4F-4307-8585-178E21B40725}"/>
                </a:ext>
              </a:extLst>
            </p:cNvPr>
            <p:cNvSpPr txBox="1">
              <a:spLocks/>
            </p:cNvSpPr>
            <p:nvPr/>
          </p:nvSpPr>
          <p:spPr>
            <a:xfrm>
              <a:off x="7914526"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84" name="Rectangle: Rounded Corners 183">
              <a:extLst>
                <a:ext uri="{FF2B5EF4-FFF2-40B4-BE49-F238E27FC236}">
                  <a16:creationId xmlns:a16="http://schemas.microsoft.com/office/drawing/2014/main" id="{B4788F01-7744-4CC7-9356-D1A8E55D786E}"/>
                </a:ext>
              </a:extLst>
            </p:cNvPr>
            <p:cNvSpPr/>
            <p:nvPr/>
          </p:nvSpPr>
          <p:spPr bwMode="auto">
            <a:xfrm>
              <a:off x="7855171"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5" name="Title 1">
              <a:extLst>
                <a:ext uri="{FF2B5EF4-FFF2-40B4-BE49-F238E27FC236}">
                  <a16:creationId xmlns:a16="http://schemas.microsoft.com/office/drawing/2014/main" id="{F2377E4C-8A34-49AE-B35D-7766742C87FC}"/>
                </a:ext>
              </a:extLst>
            </p:cNvPr>
            <p:cNvSpPr txBox="1">
              <a:spLocks/>
            </p:cNvSpPr>
            <p:nvPr/>
          </p:nvSpPr>
          <p:spPr>
            <a:xfrm>
              <a:off x="7609589"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Cliente B</a:t>
              </a:r>
            </a:p>
          </p:txBody>
        </p:sp>
        <p:sp>
          <p:nvSpPr>
            <p:cNvPr id="159" name="Rectangle: Rounded Corners 158">
              <a:extLst>
                <a:ext uri="{FF2B5EF4-FFF2-40B4-BE49-F238E27FC236}">
                  <a16:creationId xmlns:a16="http://schemas.microsoft.com/office/drawing/2014/main" id="{DC8B01F2-E3FB-43AF-9A38-50F7A61D8B56}"/>
                </a:ext>
              </a:extLst>
            </p:cNvPr>
            <p:cNvSpPr/>
            <p:nvPr/>
          </p:nvSpPr>
          <p:spPr bwMode="auto">
            <a:xfrm>
              <a:off x="9103630"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9" name="Title 1">
              <a:extLst>
                <a:ext uri="{FF2B5EF4-FFF2-40B4-BE49-F238E27FC236}">
                  <a16:creationId xmlns:a16="http://schemas.microsoft.com/office/drawing/2014/main" id="{3BD3B4EB-5308-4C0B-A006-D0C3D586B77C}"/>
                </a:ext>
              </a:extLst>
            </p:cNvPr>
            <p:cNvSpPr txBox="1">
              <a:spLocks/>
            </p:cNvSpPr>
            <p:nvPr/>
          </p:nvSpPr>
          <p:spPr>
            <a:xfrm>
              <a:off x="9408567"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71" name="Rectangle: Rounded Corners 170">
              <a:extLst>
                <a:ext uri="{FF2B5EF4-FFF2-40B4-BE49-F238E27FC236}">
                  <a16:creationId xmlns:a16="http://schemas.microsoft.com/office/drawing/2014/main" id="{2ACB8847-BEA2-4BD7-85CC-38C009541D0F}"/>
                </a:ext>
              </a:extLst>
            </p:cNvPr>
            <p:cNvSpPr/>
            <p:nvPr/>
          </p:nvSpPr>
          <p:spPr bwMode="auto">
            <a:xfrm>
              <a:off x="9349212"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2D7A36AD-5600-45D3-9B06-20DE9A0DDD9C}"/>
                </a:ext>
              </a:extLst>
            </p:cNvPr>
            <p:cNvSpPr txBox="1">
              <a:spLocks/>
            </p:cNvSpPr>
            <p:nvPr/>
          </p:nvSpPr>
          <p:spPr>
            <a:xfrm>
              <a:off x="9103630"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Cliente C</a:t>
              </a:r>
            </a:p>
          </p:txBody>
        </p:sp>
        <p:sp>
          <p:nvSpPr>
            <p:cNvPr id="100" name="Title 1">
              <a:extLst>
                <a:ext uri="{FF2B5EF4-FFF2-40B4-BE49-F238E27FC236}">
                  <a16:creationId xmlns:a16="http://schemas.microsoft.com/office/drawing/2014/main" id="{3AA36F67-4C2D-42E7-BE90-87CBFE712DBC}"/>
                </a:ext>
              </a:extLst>
            </p:cNvPr>
            <p:cNvSpPr txBox="1">
              <a:spLocks/>
            </p:cNvSpPr>
            <p:nvPr/>
          </p:nvSpPr>
          <p:spPr>
            <a:xfrm>
              <a:off x="5920570" y="1705174"/>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Aks</a:t>
              </a:r>
            </a:p>
          </p:txBody>
        </p:sp>
        <p:grpSp>
          <p:nvGrpSpPr>
            <p:cNvPr id="222" name="Group 221">
              <a:extLst>
                <a:ext uri="{FF2B5EF4-FFF2-40B4-BE49-F238E27FC236}">
                  <a16:creationId xmlns:a16="http://schemas.microsoft.com/office/drawing/2014/main" id="{FBADD38C-D8A1-4AE2-A05A-91643616394A}"/>
                </a:ext>
              </a:extLst>
            </p:cNvPr>
            <p:cNvGrpSpPr/>
            <p:nvPr/>
          </p:nvGrpSpPr>
          <p:grpSpPr>
            <a:xfrm>
              <a:off x="7760112" y="936386"/>
              <a:ext cx="992192" cy="678590"/>
              <a:chOff x="7760112" y="936386"/>
              <a:chExt cx="992192" cy="678590"/>
            </a:xfrm>
          </p:grpSpPr>
          <p:sp>
            <p:nvSpPr>
              <p:cNvPr id="101" name="globe_2" title="Icon of a sphere made of lines">
                <a:extLst>
                  <a:ext uri="{FF2B5EF4-FFF2-40B4-BE49-F238E27FC236}">
                    <a16:creationId xmlns:a16="http://schemas.microsoft.com/office/drawing/2014/main" id="{C6949FF5-38D7-424D-AE64-4CE9310B65B5}"/>
                  </a:ext>
                </a:extLst>
              </p:cNvPr>
              <p:cNvSpPr>
                <a:spLocks noChangeAspect="1" noEditPoints="1"/>
              </p:cNvSpPr>
              <p:nvPr/>
            </p:nvSpPr>
            <p:spPr bwMode="auto">
              <a:xfrm>
                <a:off x="8028913" y="1160383"/>
                <a:ext cx="454593" cy="45459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02" name="Title 1">
                <a:extLst>
                  <a:ext uri="{FF2B5EF4-FFF2-40B4-BE49-F238E27FC236}">
                    <a16:creationId xmlns:a16="http://schemas.microsoft.com/office/drawing/2014/main" id="{885DFCA2-B86E-4318-AB35-4246B0B4C3C7}"/>
                  </a:ext>
                </a:extLst>
              </p:cNvPr>
              <p:cNvSpPr txBox="1">
                <a:spLocks/>
              </p:cNvSpPr>
              <p:nvPr/>
            </p:nvSpPr>
            <p:spPr>
              <a:xfrm>
                <a:off x="7760112" y="936386"/>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Internet</a:t>
                </a:r>
              </a:p>
            </p:txBody>
          </p:sp>
        </p:grpSp>
        <p:grpSp>
          <p:nvGrpSpPr>
            <p:cNvPr id="103" name="Group 102">
              <a:extLst>
                <a:ext uri="{FF2B5EF4-FFF2-40B4-BE49-F238E27FC236}">
                  <a16:creationId xmlns:a16="http://schemas.microsoft.com/office/drawing/2014/main" id="{D29084DB-75DB-4BA4-9E9C-119CCD55C495}"/>
                </a:ext>
              </a:extLst>
            </p:cNvPr>
            <p:cNvGrpSpPr/>
            <p:nvPr/>
          </p:nvGrpSpPr>
          <p:grpSpPr>
            <a:xfrm>
              <a:off x="6698137" y="2097933"/>
              <a:ext cx="3116143" cy="432223"/>
              <a:chOff x="47687" y="5295621"/>
              <a:chExt cx="3178628" cy="440890"/>
            </a:xfrm>
          </p:grpSpPr>
          <p:sp>
            <p:nvSpPr>
              <p:cNvPr id="146" name="Rectangle: Rounded Corners 145">
                <a:extLst>
                  <a:ext uri="{FF2B5EF4-FFF2-40B4-BE49-F238E27FC236}">
                    <a16:creationId xmlns:a16="http://schemas.microsoft.com/office/drawing/2014/main" id="{D756F26F-9E1A-4F79-B374-520467E5F7B1}"/>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TextBox 146">
                <a:extLst>
                  <a:ext uri="{FF2B5EF4-FFF2-40B4-BE49-F238E27FC236}">
                    <a16:creationId xmlns:a16="http://schemas.microsoft.com/office/drawing/2014/main" id="{85DEACA0-11CD-4B02-B014-27FC6AE84B67}"/>
                  </a:ext>
                </a:extLst>
              </p:cNvPr>
              <p:cNvSpPr txBox="1"/>
              <p:nvPr/>
            </p:nvSpPr>
            <p:spPr>
              <a:xfrm>
                <a:off x="1042198" y="5295621"/>
                <a:ext cx="1189607"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solidFill>
                      <a:srgbClr val="0078D4"/>
                    </a:solidFill>
                    <a:latin typeface="Segoe UI Semibold" panose="020B0702040204020203" pitchFamily="34" charset="0"/>
                    <a:cs typeface="Segoe UI Semibold" panose="020B0702040204020203" pitchFamily="34" charset="0"/>
                  </a:rPr>
                  <a:t>Nginx</a:t>
                </a:r>
              </a:p>
            </p:txBody>
          </p:sp>
        </p:grpSp>
        <p:grpSp>
          <p:nvGrpSpPr>
            <p:cNvPr id="104" name="Group 103">
              <a:extLst>
                <a:ext uri="{FF2B5EF4-FFF2-40B4-BE49-F238E27FC236}">
                  <a16:creationId xmlns:a16="http://schemas.microsoft.com/office/drawing/2014/main" id="{288F83C5-138F-4F8C-8998-622F333E295B}"/>
                </a:ext>
              </a:extLst>
            </p:cNvPr>
            <p:cNvGrpSpPr/>
            <p:nvPr/>
          </p:nvGrpSpPr>
          <p:grpSpPr>
            <a:xfrm>
              <a:off x="6215501" y="4714648"/>
              <a:ext cx="4081408" cy="1055099"/>
              <a:chOff x="6408956" y="4979157"/>
              <a:chExt cx="4163251" cy="1076257"/>
            </a:xfrm>
          </p:grpSpPr>
          <p:sp>
            <p:nvSpPr>
              <p:cNvPr id="121" name="Title 1">
                <a:extLst>
                  <a:ext uri="{FF2B5EF4-FFF2-40B4-BE49-F238E27FC236}">
                    <a16:creationId xmlns:a16="http://schemas.microsoft.com/office/drawing/2014/main" id="{3E54A244-0986-4003-B75E-C2E9A087D813}"/>
                  </a:ext>
                </a:extLst>
              </p:cNvPr>
              <p:cNvSpPr txBox="1">
                <a:spLocks/>
              </p:cNvSpPr>
              <p:nvPr/>
            </p:nvSpPr>
            <p:spPr>
              <a:xfrm>
                <a:off x="6408956" y="4979157"/>
                <a:ext cx="1012088"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Serviços de backup</a:t>
                </a:r>
              </a:p>
            </p:txBody>
          </p:sp>
          <p:sp>
            <p:nvSpPr>
              <p:cNvPr id="122" name="Rectangle: Rounded Corners 121">
                <a:extLst>
                  <a:ext uri="{FF2B5EF4-FFF2-40B4-BE49-F238E27FC236}">
                    <a16:creationId xmlns:a16="http://schemas.microsoft.com/office/drawing/2014/main" id="{AEA87488-297C-452D-AA1D-DC3CDFBBFE61}"/>
                  </a:ext>
                </a:extLst>
              </p:cNvPr>
              <p:cNvSpPr/>
              <p:nvPr/>
            </p:nvSpPr>
            <p:spPr bwMode="auto">
              <a:xfrm>
                <a:off x="6408957" y="5201135"/>
                <a:ext cx="4163250" cy="854279"/>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000">
                  <a:solidFill>
                    <a:schemeClr val="bg1"/>
                  </a:solidFill>
                  <a:latin typeface="Segoe UI"/>
                  <a:cs typeface="Segoe UI" pitchFamily="34" charset="0"/>
                </a:endParaRPr>
              </a:p>
            </p:txBody>
          </p:sp>
          <p:grpSp>
            <p:nvGrpSpPr>
              <p:cNvPr id="124" name="Group 123">
                <a:extLst>
                  <a:ext uri="{FF2B5EF4-FFF2-40B4-BE49-F238E27FC236}">
                    <a16:creationId xmlns:a16="http://schemas.microsoft.com/office/drawing/2014/main" id="{E78BFF2D-F875-48FD-8AFB-2CF0C4A1BEE7}"/>
                  </a:ext>
                </a:extLst>
              </p:cNvPr>
              <p:cNvGrpSpPr/>
              <p:nvPr/>
            </p:nvGrpSpPr>
            <p:grpSpPr>
              <a:xfrm>
                <a:off x="6644685" y="5366156"/>
                <a:ext cx="3852988" cy="524237"/>
                <a:chOff x="6771461" y="5366156"/>
                <a:chExt cx="3852988" cy="524237"/>
              </a:xfrm>
            </p:grpSpPr>
            <p:grpSp>
              <p:nvGrpSpPr>
                <p:cNvPr id="125" name="Group 124">
                  <a:extLst>
                    <a:ext uri="{FF2B5EF4-FFF2-40B4-BE49-F238E27FC236}">
                      <a16:creationId xmlns:a16="http://schemas.microsoft.com/office/drawing/2014/main" id="{49F9DA73-AA04-49E5-BBFA-2E1E5BDD2380}"/>
                    </a:ext>
                  </a:extLst>
                </p:cNvPr>
                <p:cNvGrpSpPr/>
                <p:nvPr/>
              </p:nvGrpSpPr>
              <p:grpSpPr>
                <a:xfrm>
                  <a:off x="6771461" y="5366156"/>
                  <a:ext cx="755648" cy="524237"/>
                  <a:chOff x="5790362" y="5905404"/>
                  <a:chExt cx="755648" cy="524237"/>
                </a:xfrm>
              </p:grpSpPr>
              <p:sp>
                <p:nvSpPr>
                  <p:cNvPr id="143" name="Database_EFC7" title="Icon of a cylinder">
                    <a:extLst>
                      <a:ext uri="{FF2B5EF4-FFF2-40B4-BE49-F238E27FC236}">
                        <a16:creationId xmlns:a16="http://schemas.microsoft.com/office/drawing/2014/main" id="{8532A81A-8DEC-4E82-8CAC-C407D9EACEC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5" name="Title 1">
                    <a:extLst>
                      <a:ext uri="{FF2B5EF4-FFF2-40B4-BE49-F238E27FC236}">
                        <a16:creationId xmlns:a16="http://schemas.microsoft.com/office/drawing/2014/main" id="{F039D272-3B5E-4932-BE99-D9DC4A6B5163}"/>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Ldap</a:t>
                    </a:r>
                  </a:p>
                </p:txBody>
              </p:sp>
            </p:grpSp>
            <p:grpSp>
              <p:nvGrpSpPr>
                <p:cNvPr id="126" name="Group 125">
                  <a:extLst>
                    <a:ext uri="{FF2B5EF4-FFF2-40B4-BE49-F238E27FC236}">
                      <a16:creationId xmlns:a16="http://schemas.microsoft.com/office/drawing/2014/main" id="{A671290B-7753-470B-ADBA-CEAA8DFA0A10}"/>
                    </a:ext>
                  </a:extLst>
                </p:cNvPr>
                <p:cNvGrpSpPr/>
                <p:nvPr/>
              </p:nvGrpSpPr>
              <p:grpSpPr>
                <a:xfrm>
                  <a:off x="7750177" y="5366156"/>
                  <a:ext cx="755648" cy="524237"/>
                  <a:chOff x="5790362" y="5905404"/>
                  <a:chExt cx="755648" cy="524237"/>
                </a:xfrm>
              </p:grpSpPr>
              <p:sp>
                <p:nvSpPr>
                  <p:cNvPr id="141" name="Database_EFC7" title="Icon of a cylinder">
                    <a:extLst>
                      <a:ext uri="{FF2B5EF4-FFF2-40B4-BE49-F238E27FC236}">
                        <a16:creationId xmlns:a16="http://schemas.microsoft.com/office/drawing/2014/main" id="{BB9E11B7-63C6-400A-B4D0-7224D6EC5AC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2" name="Title 1">
                    <a:extLst>
                      <a:ext uri="{FF2B5EF4-FFF2-40B4-BE49-F238E27FC236}">
                        <a16:creationId xmlns:a16="http://schemas.microsoft.com/office/drawing/2014/main" id="{7E67BAC4-70C7-46B0-B35C-FF9ABB895D29}"/>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Sftp</a:t>
                    </a:r>
                  </a:p>
                </p:txBody>
              </p:sp>
            </p:grpSp>
            <p:grpSp>
              <p:nvGrpSpPr>
                <p:cNvPr id="128" name="Group 127">
                  <a:extLst>
                    <a:ext uri="{FF2B5EF4-FFF2-40B4-BE49-F238E27FC236}">
                      <a16:creationId xmlns:a16="http://schemas.microsoft.com/office/drawing/2014/main" id="{596B55B6-A67F-408D-B5C9-526A667B0A54}"/>
                    </a:ext>
                  </a:extLst>
                </p:cNvPr>
                <p:cNvGrpSpPr/>
                <p:nvPr/>
              </p:nvGrpSpPr>
              <p:grpSpPr>
                <a:xfrm>
                  <a:off x="8728892" y="5366156"/>
                  <a:ext cx="755648" cy="524237"/>
                  <a:chOff x="5790362" y="5905404"/>
                  <a:chExt cx="755648" cy="524237"/>
                </a:xfrm>
              </p:grpSpPr>
              <p:sp>
                <p:nvSpPr>
                  <p:cNvPr id="136" name="Database_EFC7" title="Icon of a cylinder">
                    <a:extLst>
                      <a:ext uri="{FF2B5EF4-FFF2-40B4-BE49-F238E27FC236}">
                        <a16:creationId xmlns:a16="http://schemas.microsoft.com/office/drawing/2014/main" id="{BEC4D973-6428-4C21-BDA3-07FA3B68693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0" name="Title 1">
                    <a:extLst>
                      <a:ext uri="{FF2B5EF4-FFF2-40B4-BE49-F238E27FC236}">
                        <a16:creationId xmlns:a16="http://schemas.microsoft.com/office/drawing/2014/main" id="{B0AE0546-49E3-4608-AC62-3AB8E1043B16}"/>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PRIZM</a:t>
                    </a:r>
                  </a:p>
                </p:txBody>
              </p:sp>
            </p:grpSp>
            <p:grpSp>
              <p:nvGrpSpPr>
                <p:cNvPr id="130" name="Group 129">
                  <a:extLst>
                    <a:ext uri="{FF2B5EF4-FFF2-40B4-BE49-F238E27FC236}">
                      <a16:creationId xmlns:a16="http://schemas.microsoft.com/office/drawing/2014/main" id="{D7C32A73-3EB8-47B6-A4F2-624FDE99186C}"/>
                    </a:ext>
                  </a:extLst>
                </p:cNvPr>
                <p:cNvGrpSpPr/>
                <p:nvPr/>
              </p:nvGrpSpPr>
              <p:grpSpPr>
                <a:xfrm>
                  <a:off x="9707607" y="5366156"/>
                  <a:ext cx="916842" cy="524237"/>
                  <a:chOff x="5790362" y="5905404"/>
                  <a:chExt cx="916842" cy="524237"/>
                </a:xfrm>
              </p:grpSpPr>
              <p:sp>
                <p:nvSpPr>
                  <p:cNvPr id="131" name="Database_EFC7" title="Icon of a cylinder">
                    <a:extLst>
                      <a:ext uri="{FF2B5EF4-FFF2-40B4-BE49-F238E27FC236}">
                        <a16:creationId xmlns:a16="http://schemas.microsoft.com/office/drawing/2014/main" id="{1C9B0AF5-3054-4F0A-A0A5-7FC3690EC302}"/>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35" name="Title 1">
                    <a:extLst>
                      <a:ext uri="{FF2B5EF4-FFF2-40B4-BE49-F238E27FC236}">
                        <a16:creationId xmlns:a16="http://schemas.microsoft.com/office/drawing/2014/main" id="{4280CA69-140F-43F2-BE7E-4F4C03EA4398}"/>
                      </a:ext>
                    </a:extLst>
                  </p:cNvPr>
                  <p:cNvSpPr txBox="1">
                    <a:spLocks/>
                  </p:cNvSpPr>
                  <p:nvPr/>
                </p:nvSpPr>
                <p:spPr>
                  <a:xfrm>
                    <a:off x="586921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Postgres</a:t>
                    </a:r>
                  </a:p>
                </p:txBody>
              </p:sp>
            </p:grpSp>
          </p:grpSp>
        </p:grpSp>
        <p:sp>
          <p:nvSpPr>
            <p:cNvPr id="117" name="Title 1">
              <a:extLst>
                <a:ext uri="{FF2B5EF4-FFF2-40B4-BE49-F238E27FC236}">
                  <a16:creationId xmlns:a16="http://schemas.microsoft.com/office/drawing/2014/main" id="{44694C04-1D62-49B9-8466-EE2F6AAEC0E0}"/>
                </a:ext>
              </a:extLst>
            </p:cNvPr>
            <p:cNvSpPr txBox="1">
              <a:spLocks/>
            </p:cNvSpPr>
            <p:nvPr/>
          </p:nvSpPr>
          <p:spPr>
            <a:xfrm>
              <a:off x="11013328" y="2562017"/>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119" name="Rectangle: Rounded Corners 118">
              <a:extLst>
                <a:ext uri="{FF2B5EF4-FFF2-40B4-BE49-F238E27FC236}">
                  <a16:creationId xmlns:a16="http://schemas.microsoft.com/office/drawing/2014/main" id="{50E73E1C-8A8A-44B8-BFD5-AA15311D5E67}"/>
                </a:ext>
              </a:extLst>
            </p:cNvPr>
            <p:cNvSpPr/>
            <p:nvPr/>
          </p:nvSpPr>
          <p:spPr bwMode="auto">
            <a:xfrm>
              <a:off x="11149929" y="2941147"/>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00">
                <a:solidFill>
                  <a:schemeClr val="bg1"/>
                </a:solidFill>
                <a:latin typeface="Segoe UI"/>
                <a:cs typeface="Segoe UI" pitchFamily="34" charset="0"/>
              </a:endParaRPr>
            </a:p>
          </p:txBody>
        </p:sp>
        <p:cxnSp>
          <p:nvCxnSpPr>
            <p:cNvPr id="110" name="Straight Arrow Connector 109">
              <a:extLst>
                <a:ext uri="{FF2B5EF4-FFF2-40B4-BE49-F238E27FC236}">
                  <a16:creationId xmlns:a16="http://schemas.microsoft.com/office/drawing/2014/main" id="{7EDEB696-936D-411B-B4EE-B947EECDA89F}"/>
                </a:ext>
              </a:extLst>
            </p:cNvPr>
            <p:cNvCxnSpPr>
              <a:cxnSpLocks/>
              <a:stCxn id="119" idx="1"/>
            </p:cNvCxnSpPr>
            <p:nvPr/>
          </p:nvCxnSpPr>
          <p:spPr>
            <a:xfrm flipH="1">
              <a:off x="10591849" y="3210075"/>
              <a:ext cx="558080" cy="10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213F8CE-8A74-4294-B593-1E50CDCCF7C1}"/>
                </a:ext>
              </a:extLst>
            </p:cNvPr>
            <p:cNvCxnSpPr>
              <a:cxnSpLocks/>
            </p:cNvCxnSpPr>
            <p:nvPr/>
          </p:nvCxnSpPr>
          <p:spPr>
            <a:xfrm>
              <a:off x="5614576" y="3208159"/>
              <a:ext cx="305994" cy="29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EE61829-791E-443C-A734-7038764490DC}"/>
                </a:ext>
              </a:extLst>
            </p:cNvPr>
            <p:cNvCxnSpPr>
              <a:cxnSpLocks/>
              <a:endCxn id="122" idx="0"/>
            </p:cNvCxnSpPr>
            <p:nvPr/>
          </p:nvCxnSpPr>
          <p:spPr>
            <a:xfrm>
              <a:off x="8256209" y="4499432"/>
              <a:ext cx="1" cy="4328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147">
              <a:extLst>
                <a:ext uri="{FF2B5EF4-FFF2-40B4-BE49-F238E27FC236}">
                  <a16:creationId xmlns:a16="http://schemas.microsoft.com/office/drawing/2014/main" id="{64827CD8-218E-4E5B-B0FA-855A3B3FC920}"/>
                </a:ext>
              </a:extLst>
            </p:cNvPr>
            <p:cNvSpPr/>
            <p:nvPr/>
          </p:nvSpPr>
          <p:spPr bwMode="auto">
            <a:xfrm>
              <a:off x="6115550"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8" name="Title 1">
              <a:extLst>
                <a:ext uri="{FF2B5EF4-FFF2-40B4-BE49-F238E27FC236}">
                  <a16:creationId xmlns:a16="http://schemas.microsoft.com/office/drawing/2014/main" id="{F2D3D367-D50B-44FE-8725-0A33D6C2B554}"/>
                </a:ext>
              </a:extLst>
            </p:cNvPr>
            <p:cNvSpPr txBox="1">
              <a:spLocks/>
            </p:cNvSpPr>
            <p:nvPr/>
          </p:nvSpPr>
          <p:spPr>
            <a:xfrm>
              <a:off x="6115550"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Cliente A</a:t>
              </a:r>
            </a:p>
          </p:txBody>
        </p:sp>
        <p:sp>
          <p:nvSpPr>
            <p:cNvPr id="39" name="Rectangle: Rounded Corners 151">
              <a:extLst>
                <a:ext uri="{FF2B5EF4-FFF2-40B4-BE49-F238E27FC236}">
                  <a16:creationId xmlns:a16="http://schemas.microsoft.com/office/drawing/2014/main" id="{9596CB8F-DED1-4A16-92E7-9650C30177B7}"/>
                </a:ext>
              </a:extLst>
            </p:cNvPr>
            <p:cNvSpPr/>
            <p:nvPr/>
          </p:nvSpPr>
          <p:spPr bwMode="auto">
            <a:xfrm>
              <a:off x="7609591"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1" name="Title 1">
              <a:extLst>
                <a:ext uri="{FF2B5EF4-FFF2-40B4-BE49-F238E27FC236}">
                  <a16:creationId xmlns:a16="http://schemas.microsoft.com/office/drawing/2014/main" id="{F2377E4C-8A34-49AE-B35D-7766742C87FC}"/>
                </a:ext>
              </a:extLst>
            </p:cNvPr>
            <p:cNvSpPr txBox="1">
              <a:spLocks/>
            </p:cNvSpPr>
            <p:nvPr/>
          </p:nvSpPr>
          <p:spPr>
            <a:xfrm>
              <a:off x="7609591"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Cliente B</a:t>
              </a:r>
            </a:p>
          </p:txBody>
        </p:sp>
        <p:sp>
          <p:nvSpPr>
            <p:cNvPr id="42" name="Rectangle: Rounded Corners 158">
              <a:extLst>
                <a:ext uri="{FF2B5EF4-FFF2-40B4-BE49-F238E27FC236}">
                  <a16:creationId xmlns:a16="http://schemas.microsoft.com/office/drawing/2014/main" id="{DC8B01F2-E3FB-43AF-9A38-50F7A61D8B56}"/>
                </a:ext>
              </a:extLst>
            </p:cNvPr>
            <p:cNvSpPr/>
            <p:nvPr/>
          </p:nvSpPr>
          <p:spPr bwMode="auto">
            <a:xfrm>
              <a:off x="9103633"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D7A36AD-5600-45D3-9B06-20DE9A0DDD9C}"/>
                </a:ext>
              </a:extLst>
            </p:cNvPr>
            <p:cNvSpPr txBox="1">
              <a:spLocks/>
            </p:cNvSpPr>
            <p:nvPr/>
          </p:nvSpPr>
          <p:spPr>
            <a:xfrm>
              <a:off x="9103633"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Cliente C</a:t>
              </a:r>
            </a:p>
          </p:txBody>
        </p:sp>
        <p:sp>
          <p:nvSpPr>
            <p:cNvPr id="76" name="Rectangle: Rounded Corners 96">
              <a:extLst>
                <a:ext uri="{FF2B5EF4-FFF2-40B4-BE49-F238E27FC236}">
                  <a16:creationId xmlns:a16="http://schemas.microsoft.com/office/drawing/2014/main" id="{91235850-97BE-47B4-B8D1-7E14756E19AD}"/>
                </a:ext>
              </a:extLst>
            </p:cNvPr>
            <p:cNvSpPr/>
            <p:nvPr/>
          </p:nvSpPr>
          <p:spPr bwMode="auto">
            <a:xfrm>
              <a:off x="4826769" y="1415129"/>
              <a:ext cx="523794" cy="52379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4" name="TextBox 106">
              <a:extLst>
                <a:ext uri="{FF2B5EF4-FFF2-40B4-BE49-F238E27FC236}">
                  <a16:creationId xmlns:a16="http://schemas.microsoft.com/office/drawing/2014/main" id="{8030A36E-4BD5-4EC7-B6EF-DDDF40F3AE1A}"/>
                </a:ext>
              </a:extLst>
            </p:cNvPr>
            <p:cNvSpPr txBox="1"/>
            <p:nvPr/>
          </p:nvSpPr>
          <p:spPr>
            <a:xfrm>
              <a:off x="4602631" y="855269"/>
              <a:ext cx="992192" cy="552182"/>
            </a:xfrm>
            <a:prstGeom prst="rect">
              <a:avLst/>
            </a:prstGeom>
            <a:noFill/>
          </p:spPr>
          <p:txBody>
            <a:bodyPr wrap="square" lIns="44821" tIns="44821" rIns="44821" bIns="44821" rtlCol="0">
              <a:spAutoFit/>
            </a:bodyPr>
            <a:lstStyle/>
            <a:p>
              <a:pPr algn="ctr" defTabSz="914367">
                <a:spcBef>
                  <a:spcPct val="0"/>
                </a:spcBef>
                <a:spcAft>
                  <a:spcPts val="588"/>
                </a:spcAft>
              </a:pPr>
              <a:r>
                <a:rPr lang="en-US" sz="1000">
                  <a:ln w="3175">
                    <a:noFill/>
                  </a:ln>
                  <a:solidFill>
                    <a:schemeClr val="bg1"/>
                  </a:solidFill>
                  <a:latin typeface="Segoe UI Semibold" panose="020B0702040204020203" pitchFamily="34" charset="0"/>
                  <a:cs typeface="Segoe UI Semibold" panose="020B0702040204020203" pitchFamily="34" charset="0"/>
                </a:rPr>
                <a:t>Registro de contêineres do Azure</a:t>
              </a:r>
            </a:p>
          </p:txBody>
        </p:sp>
        <p:cxnSp>
          <p:nvCxnSpPr>
            <p:cNvPr id="5" name="Straight Arrow Connector 107">
              <a:extLst>
                <a:ext uri="{FF2B5EF4-FFF2-40B4-BE49-F238E27FC236}">
                  <a16:creationId xmlns:a16="http://schemas.microsoft.com/office/drawing/2014/main" id="{DAA91093-69B1-427B-BA5A-F35679AB0F2E}"/>
                </a:ext>
              </a:extLst>
            </p:cNvPr>
            <p:cNvCxnSpPr>
              <a:cxnSpLocks/>
            </p:cNvCxnSpPr>
            <p:nvPr/>
          </p:nvCxnSpPr>
          <p:spPr>
            <a:xfrm>
              <a:off x="5093696" y="1943156"/>
              <a:ext cx="0" cy="55778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AD12049D-0A52-4BFB-9622-B1654D0E8D67}"/>
                </a:ext>
              </a:extLst>
            </p:cNvPr>
            <p:cNvSpPr txBox="1">
              <a:spLocks/>
            </p:cNvSpPr>
            <p:nvPr/>
          </p:nvSpPr>
          <p:spPr>
            <a:xfrm>
              <a:off x="4690854" y="2565381"/>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Gasodutos Azure</a:t>
              </a:r>
            </a:p>
          </p:txBody>
        </p:sp>
        <p:sp>
          <p:nvSpPr>
            <p:cNvPr id="12" name="Rectangle: Rounded Corners 114">
              <a:extLst>
                <a:ext uri="{FF2B5EF4-FFF2-40B4-BE49-F238E27FC236}">
                  <a16:creationId xmlns:a16="http://schemas.microsoft.com/office/drawing/2014/main" id="{8FDD2829-9BD3-4CBC-B58A-11886B3FF120}"/>
                </a:ext>
              </a:extLst>
            </p:cNvPr>
            <p:cNvSpPr/>
            <p:nvPr/>
          </p:nvSpPr>
          <p:spPr bwMode="auto">
            <a:xfrm>
              <a:off x="4829800" y="2939231"/>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 name="Straight Arrow Connector 111">
              <a:extLst>
                <a:ext uri="{FF2B5EF4-FFF2-40B4-BE49-F238E27FC236}">
                  <a16:creationId xmlns:a16="http://schemas.microsoft.com/office/drawing/2014/main" id="{9213F8CE-8A74-4294-B593-1E50CDCCF7C1}"/>
                </a:ext>
              </a:extLst>
            </p:cNvPr>
            <p:cNvCxnSpPr>
              <a:cxnSpLocks/>
              <a:stCxn id="12" idx="3"/>
              <a:endCxn id="77" idx="1"/>
            </p:cNvCxnSpPr>
            <p:nvPr/>
          </p:nvCxnSpPr>
          <p:spPr>
            <a:xfrm>
              <a:off x="5367655" y="3208159"/>
              <a:ext cx="552915" cy="295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12">
              <a:extLst>
                <a:ext uri="{FF2B5EF4-FFF2-40B4-BE49-F238E27FC236}">
                  <a16:creationId xmlns:a16="http://schemas.microsoft.com/office/drawing/2014/main" id="{FEE61829-791E-443C-A734-7038764490DC}"/>
                </a:ext>
              </a:extLst>
            </p:cNvPr>
            <p:cNvCxnSpPr>
              <a:cxnSpLocks/>
              <a:stCxn id="77" idx="2"/>
            </p:cNvCxnSpPr>
            <p:nvPr/>
          </p:nvCxnSpPr>
          <p:spPr>
            <a:xfrm>
              <a:off x="8256209" y="4499432"/>
              <a:ext cx="1" cy="4328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age result for java logo png">
              <a:extLst>
                <a:ext uri="{FF2B5EF4-FFF2-40B4-BE49-F238E27FC236}">
                  <a16:creationId xmlns:a16="http://schemas.microsoft.com/office/drawing/2014/main" id="{E6813233-0C78-44F5-9F36-8F819F60FF9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35128"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Image result for java logo png">
              <a:extLst>
                <a:ext uri="{FF2B5EF4-FFF2-40B4-BE49-F238E27FC236}">
                  <a16:creationId xmlns:a16="http://schemas.microsoft.com/office/drawing/2014/main" id="{58A39A3F-57B4-4014-920F-739705DAC6C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29169"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Image result for java logo png">
              <a:extLst>
                <a:ext uri="{FF2B5EF4-FFF2-40B4-BE49-F238E27FC236}">
                  <a16:creationId xmlns:a16="http://schemas.microsoft.com/office/drawing/2014/main" id="{F6DB1D14-BA3E-4CB3-9E55-706EC82D0F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23210"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ostgre logo png">
              <a:extLst>
                <a:ext uri="{FF2B5EF4-FFF2-40B4-BE49-F238E27FC236}">
                  <a16:creationId xmlns:a16="http://schemas.microsoft.com/office/drawing/2014/main" id="{0B0D1A76-3D7B-4B81-A8EB-251A720B707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56801" y="5308600"/>
              <a:ext cx="194734" cy="201016"/>
            </a:xfrm>
            <a:prstGeom prst="rect">
              <a:avLst/>
            </a:prstGeom>
            <a:noFill/>
            <a:extLst>
              <a:ext uri="{909E8E84-426E-40DD-AFC4-6F175D3DCCD1}">
                <a14:hiddenFill xmlns:a14="http://schemas.microsoft.com/office/drawing/2010/main">
                  <a:solidFill>
                    <a:srgbClr val="FFFFFF"/>
                  </a:solidFill>
                </a14:hiddenFill>
              </a:ext>
            </a:extLst>
          </p:spPr>
        </p:pic>
        <p:pic>
          <p:nvPicPr>
            <p:cNvPr id="278" name="Graphic 277">
              <a:extLst>
                <a:ext uri="{FF2B5EF4-FFF2-40B4-BE49-F238E27FC236}">
                  <a16:creationId xmlns:a16="http://schemas.microsoft.com/office/drawing/2014/main" id="{8E4A3214-C9CA-4AD9-AA06-5656459121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90645" y="1479004"/>
              <a:ext cx="396042" cy="396042"/>
            </a:xfrm>
            <a:prstGeom prst="rect">
              <a:avLst/>
            </a:prstGeom>
          </p:spPr>
        </p:pic>
        <p:pic>
          <p:nvPicPr>
            <p:cNvPr id="279" name="Graphic 278">
              <a:extLst>
                <a:ext uri="{FF2B5EF4-FFF2-40B4-BE49-F238E27FC236}">
                  <a16:creationId xmlns:a16="http://schemas.microsoft.com/office/drawing/2014/main" id="{D7CB7751-F15C-4F22-AFD6-0BD03C5081C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4117" y="3015335"/>
              <a:ext cx="389479" cy="389479"/>
            </a:xfrm>
            <a:prstGeom prst="rect">
              <a:avLst/>
            </a:prstGeom>
          </p:spPr>
        </p:pic>
        <p:pic>
          <p:nvPicPr>
            <p:cNvPr id="280" name="Azure DevOps 1" descr="Azure DevOps">
              <a:extLst>
                <a:ext uri="{FF2B5EF4-FFF2-40B4-BE49-F238E27FC236}">
                  <a16:creationId xmlns:a16="http://schemas.microsoft.com/office/drawing/2014/main" id="{1A89419E-1A2E-4EE0-A2CC-1232883E11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6019" y="3035390"/>
              <a:ext cx="345417" cy="345536"/>
            </a:xfrm>
            <a:prstGeom prst="rect">
              <a:avLst/>
            </a:prstGeom>
          </p:spPr>
        </p:pic>
      </p:grpSp>
    </p:spTree>
    <p:extLst>
      <p:ext uri="{BB962C8B-B14F-4D97-AF65-F5344CB8AC3E}">
        <p14:creationId xmlns:p14="http://schemas.microsoft.com/office/powerpoint/2010/main" val="3448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Evoluindo para o primeiro modelo de negócio saaS da API</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35275" y="1934921"/>
            <a:ext cx="3701138" cy="3262432"/>
          </a:xfrm>
          <a:prstGeom prst="rect">
            <a:avLst/>
          </a:prstGeom>
        </p:spPr>
        <p:txBody>
          <a:bodyPr wrap="square" lIns="0" rIns="0">
            <a:spAutoFit/>
          </a:bodyPr>
          <a:lstStyle/>
          <a:p>
            <a:pPr>
              <a:spcAft>
                <a:spcPts val="1200"/>
              </a:spcAft>
            </a:pPr>
            <a:r>
              <a:rPr lang="en-US" sz="1600" dirty="0" err="1">
                <a:solidFill>
                  <a:schemeClr val="bg1"/>
                </a:solidFill>
                <a:latin typeface="Segoe UI" panose="020B0502040204020203" pitchFamily="34" charset="0"/>
                <a:cs typeface="Segoe UI" panose="020B0502040204020203" pitchFamily="34" charset="0"/>
              </a:rPr>
              <a:t>Adaptar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evoluir</a:t>
            </a:r>
            <a:r>
              <a:rPr lang="en-US" sz="1600" dirty="0">
                <a:solidFill>
                  <a:schemeClr val="bg1"/>
                </a:solidFill>
                <a:latin typeface="Segoe UI" panose="020B0502040204020203" pitchFamily="34" charset="0"/>
                <a:cs typeface="Segoe UI" panose="020B0502040204020203" pitchFamily="34" charset="0"/>
              </a:rPr>
              <a:t> e </a:t>
            </a:r>
            <a:r>
              <a:rPr lang="en-US" sz="1600" dirty="0" err="1">
                <a:solidFill>
                  <a:schemeClr val="bg1"/>
                </a:solidFill>
                <a:latin typeface="Segoe UI" panose="020B0502040204020203" pitchFamily="34" charset="0"/>
                <a:cs typeface="Segoe UI" panose="020B0502040204020203" pitchFamily="34" charset="0"/>
              </a:rPr>
              <a:t>permitir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inovação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mais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rápida</a:t>
            </a:r>
            <a:r>
              <a:rPr lang="en-US" sz="1600" dirty="0">
                <a:solidFill>
                  <a:schemeClr val="bg1"/>
                </a:solidFill>
                <a:latin typeface="Segoe UI" panose="020B0502040204020203" pitchFamily="34" charset="0"/>
                <a:cs typeface="Segoe UI" panose="020B0502040204020203" pitchFamily="34" charset="0"/>
              </a:rPr>
              <a:t> para </a:t>
            </a:r>
            <a:r>
              <a:rPr lang="en-US" sz="1600" dirty="0" err="1">
                <a:solidFill>
                  <a:schemeClr val="bg1"/>
                </a:solidFill>
                <a:latin typeface="Segoe UI" panose="020B0502040204020203" pitchFamily="34" charset="0"/>
                <a:cs typeface="Segoe UI" panose="020B0502040204020203" pitchFamily="34" charset="0"/>
              </a:rPr>
              <a:t>transformar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oportunidades</a:t>
            </a:r>
            <a:r>
              <a:rPr lang="en-US" sz="1600" dirty="0">
                <a:solidFill>
                  <a:schemeClr val="bg1"/>
                </a:solidFill>
                <a:latin typeface="Segoe UI" panose="020B0502040204020203" pitchFamily="34" charset="0"/>
                <a:cs typeface="Segoe UI" panose="020B0502040204020203" pitchFamily="34" charset="0"/>
              </a:rPr>
              <a:t> </a:t>
            </a:r>
            <a:br>
              <a:rPr lang="en-US" sz="1600" dirty="0">
                <a:solidFill>
                  <a:schemeClr val="bg1"/>
                </a:solidFill>
                <a:latin typeface="Segoe UI" panose="020B0502040204020203" pitchFamily="34" charset="0"/>
                <a:cs typeface="Segoe UI" panose="020B0502040204020203" pitchFamily="34" charset="0"/>
              </a:rPr>
            </a:b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vantagens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estratégicas</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err="1">
                <a:solidFill>
                  <a:schemeClr val="bg1"/>
                </a:solidFill>
                <a:latin typeface="Segoe UI" panose="020B0502040204020203" pitchFamily="34" charset="0"/>
                <a:cs typeface="Segoe UI" panose="020B0502040204020203" pitchFamily="34" charset="0"/>
              </a:rPr>
              <a:t>Crie</a:t>
            </a:r>
            <a:r>
              <a:rPr lang="en-US" sz="1600" dirty="0">
                <a:solidFill>
                  <a:schemeClr val="bg1"/>
                </a:solidFill>
                <a:latin typeface="Segoe UI" panose="020B0502040204020203" pitchFamily="34" charset="0"/>
                <a:cs typeface="Segoe UI" panose="020B0502040204020203" pitchFamily="34" charset="0"/>
              </a:rPr>
              <a:t> gateway de API e portal de </a:t>
            </a:r>
            <a:r>
              <a:rPr lang="en-US" sz="1600" dirty="0" err="1">
                <a:solidFill>
                  <a:schemeClr val="bg1"/>
                </a:solidFill>
                <a:latin typeface="Segoe UI" panose="020B0502040204020203" pitchFamily="34" charset="0"/>
                <a:cs typeface="Segoe UI" panose="020B0502040204020203" pitchFamily="34" charset="0"/>
              </a:rPr>
              <a:t>desenvolvedores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minutos</a:t>
            </a:r>
            <a:r>
              <a:rPr lang="en-US" sz="1600" dirty="0">
                <a:solidFill>
                  <a:schemeClr val="bg1"/>
                </a:solidFill>
                <a:latin typeface="Segoe UI" panose="020B0502040204020203" pitchFamily="34" charset="0"/>
                <a:cs typeface="Segoe UI" panose="020B0502040204020203" pitchFamily="34" charset="0"/>
              </a:rPr>
              <a:t> e </a:t>
            </a:r>
            <a:r>
              <a:rPr lang="en-US" sz="1600" dirty="0" err="1">
                <a:solidFill>
                  <a:schemeClr val="bg1"/>
                </a:solidFill>
                <a:latin typeface="Segoe UI" panose="020B0502040204020203" pitchFamily="34" charset="0"/>
                <a:cs typeface="Segoe UI" panose="020B0502040204020203" pitchFamily="34" charset="0"/>
              </a:rPr>
              <a:t>publique</a:t>
            </a:r>
            <a:r>
              <a:rPr lang="en-US" sz="1600" dirty="0">
                <a:solidFill>
                  <a:schemeClr val="bg1"/>
                </a:solidFill>
                <a:latin typeface="Segoe UI" panose="020B0502040204020203" pitchFamily="34" charset="0"/>
                <a:cs typeface="Segoe UI" panose="020B0502040204020203" pitchFamily="34" charset="0"/>
              </a:rPr>
              <a:t> APIs </a:t>
            </a:r>
            <a:r>
              <a:rPr lang="en-US" sz="1600" dirty="0" err="1">
                <a:solidFill>
                  <a:schemeClr val="bg1"/>
                </a:solidFill>
                <a:latin typeface="Segoe UI" panose="020B0502040204020203" pitchFamily="34" charset="0"/>
                <a:cs typeface="Segoe UI" panose="020B0502040204020203" pitchFamily="34" charset="0"/>
              </a:rPr>
              <a:t>facilmente</a:t>
            </a:r>
            <a:r>
              <a:rPr lang="en-US" sz="1600" dirty="0">
                <a:solidFill>
                  <a:schemeClr val="bg1"/>
                </a:solidFill>
                <a:latin typeface="Segoe UI" panose="020B0502040204020203" pitchFamily="34" charset="0"/>
                <a:cs typeface="Segoe UI" panose="020B0502040204020203" pitchFamily="34" charset="0"/>
              </a:rPr>
              <a:t> para </a:t>
            </a:r>
            <a:r>
              <a:rPr lang="en-US" sz="1600" dirty="0" err="1">
                <a:solidFill>
                  <a:schemeClr val="bg1"/>
                </a:solidFill>
                <a:latin typeface="Segoe UI" panose="020B0502040204020203" pitchFamily="34" charset="0"/>
                <a:cs typeface="Segoe UI" panose="020B0502040204020203" pitchFamily="34" charset="0"/>
              </a:rPr>
              <a:t>uso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interno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ou</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externo</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err="1">
                <a:solidFill>
                  <a:schemeClr val="bg1"/>
                </a:solidFill>
                <a:latin typeface="Segoe UI" panose="020B0502040204020203" pitchFamily="34" charset="0"/>
                <a:cs typeface="Segoe UI" panose="020B0502040204020203" pitchFamily="34" charset="0"/>
              </a:rPr>
              <a:t>Manuseie</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qualquer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esquema</a:t>
            </a:r>
            <a:r>
              <a:rPr lang="en-US" sz="1600" dirty="0">
                <a:solidFill>
                  <a:schemeClr val="bg1"/>
                </a:solidFill>
                <a:latin typeface="Segoe UI" panose="020B0502040204020203" pitchFamily="34" charset="0"/>
                <a:cs typeface="Segoe UI" panose="020B0502040204020203" pitchFamily="34" charset="0"/>
              </a:rPr>
              <a:t> de dados e </a:t>
            </a:r>
            <a:r>
              <a:rPr lang="en-US" sz="1600" dirty="0" err="1">
                <a:solidFill>
                  <a:schemeClr val="bg1"/>
                </a:solidFill>
                <a:latin typeface="Segoe UI" panose="020B0502040204020203" pitchFamily="34" charset="0"/>
                <a:cs typeface="Segoe UI" panose="020B0502040204020203" pitchFamily="34" charset="0"/>
              </a:rPr>
              <a:t>adapte</a:t>
            </a:r>
            <a:r>
              <a:rPr lang="en-US" sz="1600" dirty="0">
                <a:solidFill>
                  <a:schemeClr val="bg1"/>
                </a:solidFill>
                <a:latin typeface="Segoe UI" panose="020B0502040204020203" pitchFamily="34" charset="0"/>
                <a:cs typeface="Segoe UI" panose="020B0502040204020203" pitchFamily="34" charset="0"/>
              </a:rPr>
              <a:t>-se </a:t>
            </a:r>
            <a:r>
              <a:rPr lang="en-US" sz="1600" dirty="0" err="1">
                <a:solidFill>
                  <a:schemeClr val="bg1"/>
                </a:solidFill>
                <a:latin typeface="Segoe UI" panose="020B0502040204020203" pitchFamily="34" charset="0"/>
                <a:cs typeface="Segoe UI" panose="020B0502040204020203" pitchFamily="34" charset="0"/>
              </a:rPr>
              <a:t>rapidamente</a:t>
            </a:r>
            <a:r>
              <a:rPr lang="en-US" sz="1600" dirty="0">
                <a:solidFill>
                  <a:schemeClr val="bg1"/>
                </a:solidFill>
                <a:latin typeface="Segoe UI" panose="020B0502040204020203" pitchFamily="34" charset="0"/>
                <a:cs typeface="Segoe UI" panose="020B0502040204020203" pitchFamily="34" charset="0"/>
              </a:rPr>
              <a:t> a </a:t>
            </a:r>
            <a:r>
              <a:rPr lang="en-US" sz="1600" dirty="0" err="1">
                <a:solidFill>
                  <a:schemeClr val="bg1"/>
                </a:solidFill>
                <a:latin typeface="Segoe UI" panose="020B0502040204020203" pitchFamily="34" charset="0"/>
                <a:cs typeface="Segoe UI" panose="020B0502040204020203" pitchFamily="34" charset="0"/>
              </a:rPr>
              <a:t>mudanças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rápidas</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err="1">
                <a:solidFill>
                  <a:schemeClr val="bg1"/>
                </a:solidFill>
                <a:latin typeface="Segoe UI" panose="020B0502040204020203" pitchFamily="34" charset="0"/>
                <a:cs typeface="Segoe UI" panose="020B0502040204020203" pitchFamily="34" charset="0"/>
              </a:rPr>
              <a:t>Conecte</a:t>
            </a:r>
            <a:r>
              <a:rPr lang="en-US" sz="1600" dirty="0">
                <a:solidFill>
                  <a:schemeClr val="bg1"/>
                </a:solidFill>
                <a:latin typeface="Segoe UI" panose="020B0502040204020203" pitchFamily="34" charset="0"/>
                <a:cs typeface="Segoe UI" panose="020B0502040204020203" pitchFamily="34" charset="0"/>
              </a:rPr>
              <a:t>-se a </a:t>
            </a:r>
            <a:r>
              <a:rPr lang="en-US" sz="1600" dirty="0" err="1">
                <a:solidFill>
                  <a:schemeClr val="bg1"/>
                </a:solidFill>
                <a:latin typeface="Segoe UI" panose="020B0502040204020203" pitchFamily="34" charset="0"/>
                <a:cs typeface="Segoe UI" panose="020B0502040204020203" pitchFamily="34" charset="0"/>
              </a:rPr>
              <a:t>serviços</a:t>
            </a:r>
            <a:r>
              <a:rPr lang="en-US" sz="1600" dirty="0">
                <a:solidFill>
                  <a:schemeClr val="bg1"/>
                </a:solidFill>
                <a:latin typeface="Segoe UI" panose="020B0502040204020203" pitchFamily="34" charset="0"/>
                <a:cs typeface="Segoe UI" panose="020B0502040204020203" pitchFamily="34" charset="0"/>
              </a:rPr>
              <a:t> back-end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qualquer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lugar</a:t>
            </a:r>
            <a:r>
              <a:rPr lang="en-US" sz="1600" dirty="0">
                <a:solidFill>
                  <a:schemeClr val="bg1"/>
                </a:solidFill>
                <a:latin typeface="Segoe UI" panose="020B0502040204020203" pitchFamily="34" charset="0"/>
                <a:cs typeface="Segoe UI" panose="020B0502040204020203" pitchFamily="34" charset="0"/>
              </a:rPr>
              <a:t> e </a:t>
            </a:r>
            <a:r>
              <a:rPr lang="en-US" sz="1600" dirty="0" err="1">
                <a:solidFill>
                  <a:schemeClr val="bg1"/>
                </a:solidFill>
                <a:latin typeface="Segoe UI" panose="020B0502040204020203" pitchFamily="34" charset="0"/>
                <a:cs typeface="Segoe UI" panose="020B0502040204020203" pitchFamily="34" charset="0"/>
              </a:rPr>
              <a:t>gerencie</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proteja</a:t>
            </a:r>
            <a:r>
              <a:rPr lang="en-US" sz="1600" dirty="0">
                <a:solidFill>
                  <a:schemeClr val="bg1"/>
                </a:solidFill>
                <a:latin typeface="Segoe UI" panose="020B0502040204020203" pitchFamily="34" charset="0"/>
                <a:cs typeface="Segoe UI" panose="020B0502040204020203" pitchFamily="34" charset="0"/>
              </a:rPr>
              <a:t> e </a:t>
            </a:r>
            <a:r>
              <a:rPr lang="en-US" sz="1600" dirty="0" err="1">
                <a:solidFill>
                  <a:schemeClr val="bg1"/>
                </a:solidFill>
                <a:latin typeface="Segoe UI" panose="020B0502040204020203" pitchFamily="34" charset="0"/>
                <a:cs typeface="Segoe UI" panose="020B0502040204020203" pitchFamily="34" charset="0"/>
              </a:rPr>
              <a:t>otimize</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todas</a:t>
            </a:r>
            <a:r>
              <a:rPr lang="en-US" sz="1600" dirty="0">
                <a:solidFill>
                  <a:schemeClr val="bg1"/>
                </a:solidFill>
                <a:latin typeface="Segoe UI" panose="020B0502040204020203" pitchFamily="34" charset="0"/>
                <a:cs typeface="Segoe UI" panose="020B0502040204020203" pitchFamily="34" charset="0"/>
              </a:rPr>
              <a:t> as APIs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um </a:t>
            </a:r>
            <a:r>
              <a:rPr lang="en-US" sz="1600" dirty="0" err="1">
                <a:solidFill>
                  <a:schemeClr val="bg1"/>
                </a:solidFill>
                <a:latin typeface="Segoe UI" panose="020B0502040204020203" pitchFamily="34" charset="0"/>
                <a:cs typeface="Segoe UI" panose="020B0502040204020203" pitchFamily="34" charset="0"/>
              </a:rPr>
              <a:t>só</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lugar</a:t>
            </a:r>
            <a:endParaRPr lang="en-US" sz="1600" dirty="0">
              <a:solidFill>
                <a:schemeClr val="bg1"/>
              </a:solidFill>
              <a:latin typeface="Segoe UI" panose="020B0502040204020203" pitchFamily="34" charset="0"/>
              <a:cs typeface="Segoe UI" panose="020B0502040204020203" pitchFamily="34" charset="0"/>
            </a:endParaRPr>
          </a:p>
        </p:txBody>
      </p:sp>
      <p:pic>
        <p:nvPicPr>
          <p:cNvPr id="181" name="Picture 8" descr="Story logo">
            <a:extLst>
              <a:ext uri="{FF2B5EF4-FFF2-40B4-BE49-F238E27FC236}">
                <a16:creationId xmlns:a16="http://schemas.microsoft.com/office/drawing/2014/main" id="{27193B63-B10E-43E6-A4DE-D0D41153C6E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8407" y="6328445"/>
            <a:ext cx="797560" cy="41903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A picture containing food&#10;&#10;Description automatically generated">
            <a:extLst>
              <a:ext uri="{FF2B5EF4-FFF2-40B4-BE49-F238E27FC236}">
                <a16:creationId xmlns:a16="http://schemas.microsoft.com/office/drawing/2014/main" id="{1EB13A8E-B313-4DCC-BE60-81A510DCB0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769" y="6343070"/>
            <a:ext cx="1585695" cy="389780"/>
          </a:xfrm>
          <a:prstGeom prst="rect">
            <a:avLst/>
          </a:prstGeom>
        </p:spPr>
      </p:pic>
      <p:grpSp>
        <p:nvGrpSpPr>
          <p:cNvPr id="191" name="Group 190">
            <a:extLst>
              <a:ext uri="{FF2B5EF4-FFF2-40B4-BE49-F238E27FC236}">
                <a16:creationId xmlns:a16="http://schemas.microsoft.com/office/drawing/2014/main" id="{C1C09713-2435-42D7-BDF0-1B936F5B54BF}"/>
              </a:ext>
            </a:extLst>
          </p:cNvPr>
          <p:cNvGrpSpPr/>
          <p:nvPr/>
        </p:nvGrpSpPr>
        <p:grpSpPr>
          <a:xfrm>
            <a:off x="5189919" y="546432"/>
            <a:ext cx="5850848" cy="4906547"/>
            <a:chOff x="5189919" y="512088"/>
            <a:chExt cx="5850848" cy="4906547"/>
          </a:xfrm>
        </p:grpSpPr>
        <p:sp>
          <p:nvSpPr>
            <p:cNvPr id="87" name="Rectangle: Rounded Corners 86">
              <a:extLst>
                <a:ext uri="{FF2B5EF4-FFF2-40B4-BE49-F238E27FC236}">
                  <a16:creationId xmlns:a16="http://schemas.microsoft.com/office/drawing/2014/main" id="{96A9F1C0-E02C-4CFE-897D-C4768D2D4460}"/>
                </a:ext>
              </a:extLst>
            </p:cNvPr>
            <p:cNvSpPr/>
            <p:nvPr/>
          </p:nvSpPr>
          <p:spPr bwMode="auto">
            <a:xfrm>
              <a:off x="6021218" y="798114"/>
              <a:ext cx="1361949" cy="316601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3D0412AA-B7FF-4F51-B46C-4D033E358177}"/>
                </a:ext>
              </a:extLst>
            </p:cNvPr>
            <p:cNvSpPr txBox="1">
              <a:spLocks/>
            </p:cNvSpPr>
            <p:nvPr/>
          </p:nvSpPr>
          <p:spPr>
            <a:xfrm>
              <a:off x="6321051" y="512088"/>
              <a:ext cx="762282" cy="22992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a:t>
              </a:r>
            </a:p>
          </p:txBody>
        </p:sp>
        <p:cxnSp>
          <p:nvCxnSpPr>
            <p:cNvPr id="89" name="Straight Arrow Connector 88">
              <a:extLst>
                <a:ext uri="{FF2B5EF4-FFF2-40B4-BE49-F238E27FC236}">
                  <a16:creationId xmlns:a16="http://schemas.microsoft.com/office/drawing/2014/main" id="{AFAD5404-3173-41AE-B16B-C6555EE455BC}"/>
                </a:ext>
              </a:extLst>
            </p:cNvPr>
            <p:cNvCxnSpPr>
              <a:stCxn id="107" idx="3"/>
              <a:endCxn id="120" idx="1"/>
            </p:cNvCxnSpPr>
            <p:nvPr/>
          </p:nvCxnSpPr>
          <p:spPr>
            <a:xfrm flipV="1">
              <a:off x="5839835" y="2512868"/>
              <a:ext cx="593429"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133A3D3-512F-4D74-81AD-E2F9FFDF3AFA}"/>
                </a:ext>
              </a:extLst>
            </p:cNvPr>
            <p:cNvCxnSpPr>
              <a:cxnSpLocks/>
              <a:stCxn id="97" idx="3"/>
              <a:endCxn id="114" idx="1"/>
            </p:cNvCxnSpPr>
            <p:nvPr/>
          </p:nvCxnSpPr>
          <p:spPr>
            <a:xfrm flipV="1">
              <a:off x="5839835" y="1483404"/>
              <a:ext cx="592540"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27B9E14-FF36-4252-B3A5-742D4D8F862B}"/>
                </a:ext>
              </a:extLst>
            </p:cNvPr>
            <p:cNvGrpSpPr/>
            <p:nvPr/>
          </p:nvGrpSpPr>
          <p:grpSpPr>
            <a:xfrm>
              <a:off x="5189919" y="819329"/>
              <a:ext cx="762282" cy="933002"/>
              <a:chOff x="5508567" y="2812652"/>
              <a:chExt cx="777567" cy="951710"/>
            </a:xfrm>
          </p:grpSpPr>
          <p:sp>
            <p:nvSpPr>
              <p:cNvPr id="92" name="Title 1">
                <a:extLst>
                  <a:ext uri="{FF2B5EF4-FFF2-40B4-BE49-F238E27FC236}">
                    <a16:creationId xmlns:a16="http://schemas.microsoft.com/office/drawing/2014/main" id="{8A9558D1-937F-4EC2-A56E-89A8057CE45A}"/>
                  </a:ext>
                </a:extLst>
              </p:cNvPr>
              <p:cNvSpPr txBox="1">
                <a:spLocks/>
              </p:cNvSpPr>
              <p:nvPr/>
            </p:nvSpPr>
            <p:spPr>
              <a:xfrm>
                <a:off x="5508567" y="2812652"/>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Desenvolvedores de API</a:t>
                </a:r>
              </a:p>
            </p:txBody>
          </p:sp>
          <p:grpSp>
            <p:nvGrpSpPr>
              <p:cNvPr id="96" name="Group 95">
                <a:extLst>
                  <a:ext uri="{FF2B5EF4-FFF2-40B4-BE49-F238E27FC236}">
                    <a16:creationId xmlns:a16="http://schemas.microsoft.com/office/drawing/2014/main" id="{8CD5C6E4-68D6-4D5B-8EEC-C931FFD91D20}"/>
                  </a:ext>
                </a:extLst>
              </p:cNvPr>
              <p:cNvGrpSpPr/>
              <p:nvPr/>
            </p:nvGrpSpPr>
            <p:grpSpPr>
              <a:xfrm>
                <a:off x="5623186" y="3216033"/>
                <a:ext cx="548329" cy="548329"/>
                <a:chOff x="5623186" y="3216033"/>
                <a:chExt cx="548329" cy="548329"/>
              </a:xfrm>
            </p:grpSpPr>
            <p:sp>
              <p:nvSpPr>
                <p:cNvPr id="97" name="Rectangle: Rounded Corners 96">
                  <a:extLst>
                    <a:ext uri="{FF2B5EF4-FFF2-40B4-BE49-F238E27FC236}">
                      <a16:creationId xmlns:a16="http://schemas.microsoft.com/office/drawing/2014/main" id="{6F8A9E33-63CD-4C0F-8B55-77BE5827212E}"/>
                    </a:ext>
                  </a:extLst>
                </p:cNvPr>
                <p:cNvSpPr/>
                <p:nvPr/>
              </p:nvSpPr>
              <p:spPr bwMode="auto">
                <a:xfrm>
                  <a:off x="5623186" y="3216033"/>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8" name="people_4" title="Icon of a person">
                  <a:extLst>
                    <a:ext uri="{FF2B5EF4-FFF2-40B4-BE49-F238E27FC236}">
                      <a16:creationId xmlns:a16="http://schemas.microsoft.com/office/drawing/2014/main" id="{45B2D2CB-9099-46AF-9405-8D37FB126F56}"/>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9" name="Group 98">
              <a:extLst>
                <a:ext uri="{FF2B5EF4-FFF2-40B4-BE49-F238E27FC236}">
                  <a16:creationId xmlns:a16="http://schemas.microsoft.com/office/drawing/2014/main" id="{269698E6-0080-4FBD-B6FD-C29EDFBE5970}"/>
                </a:ext>
              </a:extLst>
            </p:cNvPr>
            <p:cNvGrpSpPr/>
            <p:nvPr/>
          </p:nvGrpSpPr>
          <p:grpSpPr>
            <a:xfrm>
              <a:off x="5189919" y="1848793"/>
              <a:ext cx="762282" cy="933002"/>
              <a:chOff x="5508567" y="3818036"/>
              <a:chExt cx="777567" cy="951710"/>
            </a:xfrm>
          </p:grpSpPr>
          <p:sp>
            <p:nvSpPr>
              <p:cNvPr id="105" name="Title 1">
                <a:extLst>
                  <a:ext uri="{FF2B5EF4-FFF2-40B4-BE49-F238E27FC236}">
                    <a16:creationId xmlns:a16="http://schemas.microsoft.com/office/drawing/2014/main" id="{788ADFE5-A2ED-4E73-BD1D-6D0585BF6B04}"/>
                  </a:ext>
                </a:extLst>
              </p:cNvPr>
              <p:cNvSpPr txBox="1">
                <a:spLocks/>
              </p:cNvSpPr>
              <p:nvPr/>
            </p:nvSpPr>
            <p:spPr>
              <a:xfrm>
                <a:off x="5508567" y="381803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Usuários</a:t>
                </a:r>
              </a:p>
            </p:txBody>
          </p:sp>
          <p:grpSp>
            <p:nvGrpSpPr>
              <p:cNvPr id="106" name="Group 105">
                <a:extLst>
                  <a:ext uri="{FF2B5EF4-FFF2-40B4-BE49-F238E27FC236}">
                    <a16:creationId xmlns:a16="http://schemas.microsoft.com/office/drawing/2014/main" id="{C217D4E3-6B9D-41D8-8EFF-DE905F772FD3}"/>
                  </a:ext>
                </a:extLst>
              </p:cNvPr>
              <p:cNvGrpSpPr/>
              <p:nvPr/>
            </p:nvGrpSpPr>
            <p:grpSpPr>
              <a:xfrm>
                <a:off x="5623186" y="4221417"/>
                <a:ext cx="548329" cy="548329"/>
                <a:chOff x="5623186" y="4221417"/>
                <a:chExt cx="548329" cy="548329"/>
              </a:xfrm>
            </p:grpSpPr>
            <p:sp>
              <p:nvSpPr>
                <p:cNvPr id="107" name="Rectangle: Rounded Corners 106">
                  <a:extLst>
                    <a:ext uri="{FF2B5EF4-FFF2-40B4-BE49-F238E27FC236}">
                      <a16:creationId xmlns:a16="http://schemas.microsoft.com/office/drawing/2014/main" id="{938A1E3B-C2C5-45DF-A3AE-933D82BAA3B9}"/>
                    </a:ext>
                  </a:extLst>
                </p:cNvPr>
                <p:cNvSpPr/>
                <p:nvPr/>
              </p:nvSpPr>
              <p:spPr bwMode="auto">
                <a:xfrm>
                  <a:off x="5623186" y="4221417"/>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8" name="people_4" title="Icon of a person">
                  <a:extLst>
                    <a:ext uri="{FF2B5EF4-FFF2-40B4-BE49-F238E27FC236}">
                      <a16:creationId xmlns:a16="http://schemas.microsoft.com/office/drawing/2014/main" id="{484670A2-BA8B-4BF3-B7F7-2C5B709D0581}"/>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203A1F8D-6360-46FA-989E-B6E1BFC570F2}"/>
                </a:ext>
              </a:extLst>
            </p:cNvPr>
            <p:cNvGrpSpPr/>
            <p:nvPr/>
          </p:nvGrpSpPr>
          <p:grpSpPr>
            <a:xfrm>
              <a:off x="6321051" y="1848489"/>
              <a:ext cx="762282" cy="933306"/>
              <a:chOff x="6556181" y="3817726"/>
              <a:chExt cx="777567" cy="952020"/>
            </a:xfrm>
          </p:grpSpPr>
          <p:sp>
            <p:nvSpPr>
              <p:cNvPr id="118" name="Title 1">
                <a:extLst>
                  <a:ext uri="{FF2B5EF4-FFF2-40B4-BE49-F238E27FC236}">
                    <a16:creationId xmlns:a16="http://schemas.microsoft.com/office/drawing/2014/main" id="{335EE0A5-4246-46F7-AF4F-3CE57EE995A9}"/>
                  </a:ext>
                </a:extLst>
              </p:cNvPr>
              <p:cNvSpPr txBox="1">
                <a:spLocks/>
              </p:cNvSpPr>
              <p:nvPr/>
            </p:nvSpPr>
            <p:spPr>
              <a:xfrm>
                <a:off x="6556181" y="381772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Portal de desenvolvedores</a:t>
                </a:r>
              </a:p>
            </p:txBody>
          </p:sp>
          <p:sp>
            <p:nvSpPr>
              <p:cNvPr id="120" name="Rectangle: Rounded Corners 119">
                <a:extLst>
                  <a:ext uri="{FF2B5EF4-FFF2-40B4-BE49-F238E27FC236}">
                    <a16:creationId xmlns:a16="http://schemas.microsoft.com/office/drawing/2014/main" id="{DF69E959-B0FE-469D-8934-0F09543FEC5F}"/>
                  </a:ext>
                </a:extLst>
              </p:cNvPr>
              <p:cNvSpPr/>
              <p:nvPr/>
            </p:nvSpPr>
            <p:spPr bwMode="auto">
              <a:xfrm>
                <a:off x="6670644" y="4221106"/>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3" name="desktop" title="a desktop PC">
                <a:extLst>
                  <a:ext uri="{FF2B5EF4-FFF2-40B4-BE49-F238E27FC236}">
                    <a16:creationId xmlns:a16="http://schemas.microsoft.com/office/drawing/2014/main" id="{1FD548DB-C6D4-41BC-837D-D43CDBD4F8D0}"/>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5D182D6-EDE8-4E39-83E1-A601E1035447}"/>
                </a:ext>
              </a:extLst>
            </p:cNvPr>
            <p:cNvGrpSpPr/>
            <p:nvPr/>
          </p:nvGrpSpPr>
          <p:grpSpPr>
            <a:xfrm>
              <a:off x="6191477" y="2877960"/>
              <a:ext cx="1021431" cy="969742"/>
              <a:chOff x="5996510" y="3257232"/>
              <a:chExt cx="1021431" cy="969742"/>
            </a:xfrm>
          </p:grpSpPr>
          <p:grpSp>
            <p:nvGrpSpPr>
              <p:cNvPr id="127" name="Group 126">
                <a:extLst>
                  <a:ext uri="{FF2B5EF4-FFF2-40B4-BE49-F238E27FC236}">
                    <a16:creationId xmlns:a16="http://schemas.microsoft.com/office/drawing/2014/main" id="{CC3AB02B-D1EC-400C-8B7A-E1E1F451A6B9}"/>
                  </a:ext>
                </a:extLst>
              </p:cNvPr>
              <p:cNvGrpSpPr/>
              <p:nvPr/>
            </p:nvGrpSpPr>
            <p:grpSpPr>
              <a:xfrm>
                <a:off x="6122274" y="3257232"/>
                <a:ext cx="762282" cy="779419"/>
                <a:chOff x="6556181" y="4826195"/>
                <a:chExt cx="777567" cy="795047"/>
              </a:xfrm>
            </p:grpSpPr>
            <p:sp>
              <p:nvSpPr>
                <p:cNvPr id="129" name="Title 1">
                  <a:extLst>
                    <a:ext uri="{FF2B5EF4-FFF2-40B4-BE49-F238E27FC236}">
                      <a16:creationId xmlns:a16="http://schemas.microsoft.com/office/drawing/2014/main" id="{FF957573-AF44-4546-80CC-4EC8ADFF329A}"/>
                    </a:ext>
                  </a:extLst>
                </p:cNvPr>
                <p:cNvSpPr txBox="1">
                  <a:spLocks/>
                </p:cNvSpPr>
                <p:nvPr/>
              </p:nvSpPr>
              <p:spPr>
                <a:xfrm>
                  <a:off x="6556181" y="4826195"/>
                  <a:ext cx="777567" cy="203140"/>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Gateway</a:t>
                  </a:r>
                </a:p>
              </p:txBody>
            </p:sp>
            <p:sp>
              <p:nvSpPr>
                <p:cNvPr id="132" name="Rectangle: Rounded Corners 131">
                  <a:extLst>
                    <a:ext uri="{FF2B5EF4-FFF2-40B4-BE49-F238E27FC236}">
                      <a16:creationId xmlns:a16="http://schemas.microsoft.com/office/drawing/2014/main" id="{058B8B08-144E-4CF9-8674-09C88283C282}"/>
                    </a:ext>
                  </a:extLst>
                </p:cNvPr>
                <p:cNvSpPr/>
                <p:nvPr/>
              </p:nvSpPr>
              <p:spPr bwMode="auto">
                <a:xfrm>
                  <a:off x="6670644" y="507260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33" name="network_3" title="Icon of a server connected to a network">
                  <a:extLst>
                    <a:ext uri="{FF2B5EF4-FFF2-40B4-BE49-F238E27FC236}">
                      <a16:creationId xmlns:a16="http://schemas.microsoft.com/office/drawing/2014/main" id="{8047C83B-5E83-4DC4-BAC9-C0E498345870}"/>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64A1417-BECE-4AC8-B64B-CC81E7F18DDF}"/>
                  </a:ext>
                </a:extLst>
              </p:cNvPr>
              <p:cNvGrpSpPr/>
              <p:nvPr/>
            </p:nvGrpSpPr>
            <p:grpSpPr>
              <a:xfrm>
                <a:off x="5996510" y="3541705"/>
                <a:ext cx="315909" cy="315909"/>
                <a:chOff x="7204308" y="3562873"/>
                <a:chExt cx="315909" cy="315909"/>
              </a:xfrm>
            </p:grpSpPr>
            <p:sp>
              <p:nvSpPr>
                <p:cNvPr id="137" name="Rectangle: Rounded Corners 136">
                  <a:extLst>
                    <a:ext uri="{FF2B5EF4-FFF2-40B4-BE49-F238E27FC236}">
                      <a16:creationId xmlns:a16="http://schemas.microsoft.com/office/drawing/2014/main" id="{F43CFB39-0883-43B5-AD4F-C5134DDB06F2}"/>
                    </a:ext>
                  </a:extLst>
                </p:cNvPr>
                <p:cNvSpPr/>
                <p:nvPr/>
              </p:nvSpPr>
              <p:spPr bwMode="auto">
                <a:xfrm>
                  <a:off x="7204308" y="356287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9" name="Freeform 13" title="Icon of a cloud">
                  <a:extLst>
                    <a:ext uri="{FF2B5EF4-FFF2-40B4-BE49-F238E27FC236}">
                      <a16:creationId xmlns:a16="http://schemas.microsoft.com/office/drawing/2014/main" id="{7675ED2C-CC8D-4AAD-A5BA-E167E97CD1D8}"/>
                    </a:ext>
                  </a:extLst>
                </p:cNvPr>
                <p:cNvSpPr>
                  <a:spLocks noChangeAspect="1"/>
                </p:cNvSpPr>
                <p:nvPr/>
              </p:nvSpPr>
              <p:spPr bwMode="auto">
                <a:xfrm>
                  <a:off x="7237364" y="3647448"/>
                  <a:ext cx="249797" cy="1370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4042A40-A3AF-41D4-977E-3677007398B5}"/>
                  </a:ext>
                </a:extLst>
              </p:cNvPr>
              <p:cNvGrpSpPr/>
              <p:nvPr/>
            </p:nvGrpSpPr>
            <p:grpSpPr>
              <a:xfrm>
                <a:off x="5996510" y="3911065"/>
                <a:ext cx="315909" cy="315909"/>
                <a:chOff x="7204308" y="3932233"/>
                <a:chExt cx="315909" cy="315909"/>
              </a:xfrm>
            </p:grpSpPr>
            <p:sp>
              <p:nvSpPr>
                <p:cNvPr id="154" name="Rectangle: Rounded Corners 153">
                  <a:extLst>
                    <a:ext uri="{FF2B5EF4-FFF2-40B4-BE49-F238E27FC236}">
                      <a16:creationId xmlns:a16="http://schemas.microsoft.com/office/drawing/2014/main" id="{2D345866-FCEF-4C00-AF30-D59D669FCCEB}"/>
                    </a:ext>
                  </a:extLst>
                </p:cNvPr>
                <p:cNvSpPr/>
                <p:nvPr/>
              </p:nvSpPr>
              <p:spPr bwMode="auto">
                <a:xfrm>
                  <a:off x="7204308" y="393223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CellPhone_E8EA" title="Icon of a cellphone">
                  <a:extLst>
                    <a:ext uri="{FF2B5EF4-FFF2-40B4-BE49-F238E27FC236}">
                      <a16:creationId xmlns:a16="http://schemas.microsoft.com/office/drawing/2014/main" id="{7079B4B2-9342-4D43-9908-DDDC15271F1A}"/>
                    </a:ext>
                  </a:extLst>
                </p:cNvPr>
                <p:cNvSpPr>
                  <a:spLocks noChangeAspect="1" noEditPoints="1"/>
                </p:cNvSpPr>
                <p:nvPr/>
              </p:nvSpPr>
              <p:spPr bwMode="auto">
                <a:xfrm>
                  <a:off x="7298440" y="3983834"/>
                  <a:ext cx="127644" cy="2127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1765A8F0-03BA-4684-B868-387DCE8E3C90}"/>
                  </a:ext>
                </a:extLst>
              </p:cNvPr>
              <p:cNvGrpSpPr/>
              <p:nvPr/>
            </p:nvGrpSpPr>
            <p:grpSpPr>
              <a:xfrm>
                <a:off x="6702032" y="3541705"/>
                <a:ext cx="315909" cy="315909"/>
                <a:chOff x="6399445" y="1831292"/>
                <a:chExt cx="689792" cy="689792"/>
              </a:xfrm>
            </p:grpSpPr>
            <p:sp>
              <p:nvSpPr>
                <p:cNvPr id="163" name="Rectangle: Rounded Corners 162">
                  <a:extLst>
                    <a:ext uri="{FF2B5EF4-FFF2-40B4-BE49-F238E27FC236}">
                      <a16:creationId xmlns:a16="http://schemas.microsoft.com/office/drawing/2014/main" id="{D7B3F9BA-EDCB-400C-B530-DB42243818E8}"/>
                    </a:ext>
                  </a:extLst>
                </p:cNvPr>
                <p:cNvSpPr/>
                <p:nvPr/>
              </p:nvSpPr>
              <p:spPr bwMode="auto">
                <a:xfrm>
                  <a:off x="6399445" y="1831292"/>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globe_2" title="Icon of a sphere made of lines">
                  <a:extLst>
                    <a:ext uri="{FF2B5EF4-FFF2-40B4-BE49-F238E27FC236}">
                      <a16:creationId xmlns:a16="http://schemas.microsoft.com/office/drawing/2014/main" id="{BC09E5D6-EB73-4BEE-A452-D9C57E0F056F}"/>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2631692A-2CBA-4D02-9573-F4D08F0E9115}"/>
                  </a:ext>
                </a:extLst>
              </p:cNvPr>
              <p:cNvGrpSpPr/>
              <p:nvPr/>
            </p:nvGrpSpPr>
            <p:grpSpPr>
              <a:xfrm>
                <a:off x="6702032" y="3911065"/>
                <a:ext cx="315909" cy="315909"/>
                <a:chOff x="7513138" y="1717918"/>
                <a:chExt cx="689792" cy="689792"/>
              </a:xfrm>
            </p:grpSpPr>
            <p:sp>
              <p:nvSpPr>
                <p:cNvPr id="167" name="Rectangle: Rounded Corners 166">
                  <a:extLst>
                    <a:ext uri="{FF2B5EF4-FFF2-40B4-BE49-F238E27FC236}">
                      <a16:creationId xmlns:a16="http://schemas.microsoft.com/office/drawing/2014/main" id="{CF3CD0FA-3229-4BFE-9C50-47AB7BCC878E}"/>
                    </a:ext>
                  </a:extLst>
                </p:cNvPr>
                <p:cNvSpPr/>
                <p:nvPr/>
              </p:nvSpPr>
              <p:spPr bwMode="auto">
                <a:xfrm>
                  <a:off x="7513138" y="1717918"/>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8" name="arrow_5" title="Icon of two arrows pointing across from each other">
                  <a:extLst>
                    <a:ext uri="{FF2B5EF4-FFF2-40B4-BE49-F238E27FC236}">
                      <a16:creationId xmlns:a16="http://schemas.microsoft.com/office/drawing/2014/main" id="{ED785F8E-570D-4F34-8F60-FED487F4226D}"/>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77" name="Title 1">
              <a:extLst>
                <a:ext uri="{FF2B5EF4-FFF2-40B4-BE49-F238E27FC236}">
                  <a16:creationId xmlns:a16="http://schemas.microsoft.com/office/drawing/2014/main" id="{1D95D221-6A8C-43C1-ACF7-033D5A7036EB}"/>
                </a:ext>
              </a:extLst>
            </p:cNvPr>
            <p:cNvSpPr txBox="1">
              <a:spLocks/>
            </p:cNvSpPr>
            <p:nvPr/>
          </p:nvSpPr>
          <p:spPr>
            <a:xfrm>
              <a:off x="8490436" y="5778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dirty="0"/>
                <a:t>APIs em execução no Azure</a:t>
              </a:r>
            </a:p>
          </p:txBody>
        </p:sp>
        <p:sp>
          <p:nvSpPr>
            <p:cNvPr id="76" name="Rectangle: Rounded Corners 97">
              <a:extLst>
                <a:ext uri="{FF2B5EF4-FFF2-40B4-BE49-F238E27FC236}">
                  <a16:creationId xmlns:a16="http://schemas.microsoft.com/office/drawing/2014/main" id="{A474920C-7FA3-49AB-8003-8B70282FE431}"/>
                </a:ext>
              </a:extLst>
            </p:cNvPr>
            <p:cNvSpPr/>
            <p:nvPr/>
          </p:nvSpPr>
          <p:spPr bwMode="auto">
            <a:xfrm>
              <a:off x="7749603" y="819026"/>
              <a:ext cx="3291164" cy="2995148"/>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E22DFD34-FC84-489F-8B7F-250964AA860C}"/>
                </a:ext>
              </a:extLst>
            </p:cNvPr>
            <p:cNvSpPr txBox="1">
              <a:spLocks/>
            </p:cNvSpPr>
            <p:nvPr/>
          </p:nvSpPr>
          <p:spPr>
            <a:xfrm>
              <a:off x="9190240" y="855100"/>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95" name="Rectangle: Rounded Corners 94">
              <a:extLst>
                <a:ext uri="{FF2B5EF4-FFF2-40B4-BE49-F238E27FC236}">
                  <a16:creationId xmlns:a16="http://schemas.microsoft.com/office/drawing/2014/main" id="{E61030E3-72F4-406A-B8B3-4CCE30AE6A9E}"/>
                </a:ext>
              </a:extLst>
            </p:cNvPr>
            <p:cNvSpPr/>
            <p:nvPr/>
          </p:nvSpPr>
          <p:spPr bwMode="auto">
            <a:xfrm>
              <a:off x="9315153" y="1250550"/>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36EB979-9CDA-4FD1-8698-DE0B04E1997F}"/>
                </a:ext>
              </a:extLst>
            </p:cNvPr>
            <p:cNvSpPr txBox="1">
              <a:spLocks/>
            </p:cNvSpPr>
            <p:nvPr/>
          </p:nvSpPr>
          <p:spPr>
            <a:xfrm>
              <a:off x="9190240" y="1730675"/>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Banco de dados Azure SQL</a:t>
              </a:r>
            </a:p>
          </p:txBody>
        </p:sp>
        <p:sp>
          <p:nvSpPr>
            <p:cNvPr id="103" name="Rectangle: Rounded Corners 102">
              <a:extLst>
                <a:ext uri="{FF2B5EF4-FFF2-40B4-BE49-F238E27FC236}">
                  <a16:creationId xmlns:a16="http://schemas.microsoft.com/office/drawing/2014/main" id="{EEF45908-D73F-49F7-9781-78B8A41F7DEF}"/>
                </a:ext>
              </a:extLst>
            </p:cNvPr>
            <p:cNvSpPr/>
            <p:nvPr/>
          </p:nvSpPr>
          <p:spPr bwMode="auto">
            <a:xfrm>
              <a:off x="9315153"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EC811037-8302-48B3-8AC6-BC2B8B4EB634}"/>
                </a:ext>
              </a:extLst>
            </p:cNvPr>
            <p:cNvSpPr txBox="1">
              <a:spLocks/>
            </p:cNvSpPr>
            <p:nvPr/>
          </p:nvSpPr>
          <p:spPr>
            <a:xfrm>
              <a:off x="9294987" y="2760138"/>
              <a:ext cx="5799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Armazenamento</a:t>
              </a:r>
            </a:p>
          </p:txBody>
        </p:sp>
        <p:sp>
          <p:nvSpPr>
            <p:cNvPr id="119" name="Title 1">
              <a:extLst>
                <a:ext uri="{FF2B5EF4-FFF2-40B4-BE49-F238E27FC236}">
                  <a16:creationId xmlns:a16="http://schemas.microsoft.com/office/drawing/2014/main" id="{A9F1636A-1274-462F-BB3C-03857B7FBFA8}"/>
                </a:ext>
              </a:extLst>
            </p:cNvPr>
            <p:cNvSpPr txBox="1">
              <a:spLocks/>
            </p:cNvSpPr>
            <p:nvPr/>
          </p:nvSpPr>
          <p:spPr>
            <a:xfrm>
              <a:off x="8019634" y="1678881"/>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21" name="Rectangle: Rounded Corners 120">
              <a:extLst>
                <a:ext uri="{FF2B5EF4-FFF2-40B4-BE49-F238E27FC236}">
                  <a16:creationId xmlns:a16="http://schemas.microsoft.com/office/drawing/2014/main" id="{32A2FFCA-88D4-4F31-A779-0E7A32D9F74E}"/>
                </a:ext>
              </a:extLst>
            </p:cNvPr>
            <p:cNvSpPr/>
            <p:nvPr/>
          </p:nvSpPr>
          <p:spPr bwMode="auto">
            <a:xfrm>
              <a:off x="7981093" y="1917944"/>
              <a:ext cx="866542" cy="866544"/>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2" name="Title 1">
              <a:extLst>
                <a:ext uri="{FF2B5EF4-FFF2-40B4-BE49-F238E27FC236}">
                  <a16:creationId xmlns:a16="http://schemas.microsoft.com/office/drawing/2014/main" id="{1445F499-FF76-4613-8516-22137C194189}"/>
                </a:ext>
              </a:extLst>
            </p:cNvPr>
            <p:cNvSpPr txBox="1">
              <a:spLocks/>
            </p:cNvSpPr>
            <p:nvPr/>
          </p:nvSpPr>
          <p:spPr>
            <a:xfrm>
              <a:off x="10292810" y="1730675"/>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Funções Azure</a:t>
              </a:r>
            </a:p>
          </p:txBody>
        </p:sp>
        <p:sp>
          <p:nvSpPr>
            <p:cNvPr id="124" name="Rectangle: Rounded Corners 123">
              <a:extLst>
                <a:ext uri="{FF2B5EF4-FFF2-40B4-BE49-F238E27FC236}">
                  <a16:creationId xmlns:a16="http://schemas.microsoft.com/office/drawing/2014/main" id="{E7FED82E-ABE0-4436-9DC9-1B534BDAA1C0}"/>
                </a:ext>
              </a:extLst>
            </p:cNvPr>
            <p:cNvSpPr/>
            <p:nvPr/>
          </p:nvSpPr>
          <p:spPr bwMode="auto">
            <a:xfrm>
              <a:off x="10326566"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7" name="Connector: Elbow 16">
              <a:extLst>
                <a:ext uri="{FF2B5EF4-FFF2-40B4-BE49-F238E27FC236}">
                  <a16:creationId xmlns:a16="http://schemas.microsoft.com/office/drawing/2014/main" id="{1A522E53-57C3-4C94-AA08-3838899ABD53}"/>
                </a:ext>
              </a:extLst>
            </p:cNvPr>
            <p:cNvCxnSpPr>
              <a:stCxn id="95" idx="1"/>
              <a:endCxn id="113" idx="1"/>
            </p:cNvCxnSpPr>
            <p:nvPr/>
          </p:nvCxnSpPr>
          <p:spPr>
            <a:xfrm rot="10800000" flipH="1" flipV="1">
              <a:off x="9315153" y="1519477"/>
              <a:ext cx="890" cy="1905039"/>
            </a:xfrm>
            <a:prstGeom prst="bentConnector3">
              <a:avLst>
                <a:gd name="adj1" fmla="val -2568539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C45CFDD-FB1A-436F-8F98-99537707FC63}"/>
                </a:ext>
              </a:extLst>
            </p:cNvPr>
            <p:cNvCxnSpPr>
              <a:cxnSpLocks/>
            </p:cNvCxnSpPr>
            <p:nvPr/>
          </p:nvCxnSpPr>
          <p:spPr>
            <a:xfrm>
              <a:off x="8847635"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7BFB26F-6592-4B06-9A85-1F06B50A0E9C}"/>
                </a:ext>
              </a:extLst>
            </p:cNvPr>
            <p:cNvCxnSpPr>
              <a:cxnSpLocks/>
            </p:cNvCxnSpPr>
            <p:nvPr/>
          </p:nvCxnSpPr>
          <p:spPr>
            <a:xfrm>
              <a:off x="9856808"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6D5308B-F2F3-4E04-84CD-31FE97AFFB0F}"/>
                </a:ext>
              </a:extLst>
            </p:cNvPr>
            <p:cNvCxnSpPr>
              <a:cxnSpLocks/>
              <a:endCxn id="121" idx="1"/>
            </p:cNvCxnSpPr>
            <p:nvPr/>
          </p:nvCxnSpPr>
          <p:spPr>
            <a:xfrm>
              <a:off x="7383167" y="2351216"/>
              <a:ext cx="59792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199672B-C8F8-41F1-A1F2-EAF02DAFC6F6}"/>
                </a:ext>
              </a:extLst>
            </p:cNvPr>
            <p:cNvCxnSpPr>
              <a:cxnSpLocks/>
              <a:stCxn id="124" idx="2"/>
              <a:endCxn id="131" idx="0"/>
            </p:cNvCxnSpPr>
            <p:nvPr/>
          </p:nvCxnSpPr>
          <p:spPr>
            <a:xfrm>
              <a:off x="10595494" y="2663981"/>
              <a:ext cx="1365" cy="137008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4216619-2146-4153-9577-F2D7DA0FD31B}"/>
                </a:ext>
              </a:extLst>
            </p:cNvPr>
            <p:cNvCxnSpPr>
              <a:cxnSpLocks/>
              <a:stCxn id="87" idx="2"/>
              <a:endCxn id="141" idx="1"/>
            </p:cNvCxnSpPr>
            <p:nvPr/>
          </p:nvCxnSpPr>
          <p:spPr>
            <a:xfrm rot="16200000" flipH="1">
              <a:off x="6790102" y="3876218"/>
              <a:ext cx="978440" cy="115425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5122C4C-38A5-469A-816C-B9307AFC1643}"/>
                </a:ext>
              </a:extLst>
            </p:cNvPr>
            <p:cNvGrpSpPr/>
            <p:nvPr/>
          </p:nvGrpSpPr>
          <p:grpSpPr>
            <a:xfrm>
              <a:off x="7856452" y="4035203"/>
              <a:ext cx="952133" cy="1383432"/>
              <a:chOff x="7929398" y="4105794"/>
              <a:chExt cx="952133" cy="1383432"/>
            </a:xfrm>
          </p:grpSpPr>
          <p:sp>
            <p:nvSpPr>
              <p:cNvPr id="140" name="Title 1">
                <a:extLst>
                  <a:ext uri="{FF2B5EF4-FFF2-40B4-BE49-F238E27FC236}">
                    <a16:creationId xmlns:a16="http://schemas.microsoft.com/office/drawing/2014/main" id="{9D6C0550-D8A3-48D2-AF5D-46B6AB369AF5}"/>
                  </a:ext>
                </a:extLst>
              </p:cNvPr>
              <p:cNvSpPr txBox="1">
                <a:spLocks/>
              </p:cNvSpPr>
              <p:nvPr/>
            </p:nvSpPr>
            <p:spPr>
              <a:xfrm>
                <a:off x="7940602" y="4105794"/>
                <a:ext cx="929724"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APIs rodando em qualquer lugar</a:t>
                </a:r>
              </a:p>
            </p:txBody>
          </p:sp>
          <p:sp>
            <p:nvSpPr>
              <p:cNvPr id="141" name="Rectangle: Rounded Corners 140">
                <a:extLst>
                  <a:ext uri="{FF2B5EF4-FFF2-40B4-BE49-F238E27FC236}">
                    <a16:creationId xmlns:a16="http://schemas.microsoft.com/office/drawing/2014/main" id="{F28561FA-FDA5-491F-9DCF-A2D9612E589D}"/>
                  </a:ext>
                </a:extLst>
              </p:cNvPr>
              <p:cNvSpPr/>
              <p:nvPr/>
            </p:nvSpPr>
            <p:spPr bwMode="auto">
              <a:xfrm>
                <a:off x="7929398" y="4537092"/>
                <a:ext cx="952133" cy="952134"/>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08A7BA8-AC8E-4E91-9532-75A1702F743C}"/>
                  </a:ext>
                </a:extLst>
              </p:cNvPr>
              <p:cNvGrpSpPr/>
              <p:nvPr/>
            </p:nvGrpSpPr>
            <p:grpSpPr>
              <a:xfrm>
                <a:off x="8082667" y="4710163"/>
                <a:ext cx="645594" cy="605992"/>
                <a:chOff x="8059646" y="4672611"/>
                <a:chExt cx="645594" cy="605992"/>
              </a:xfrm>
            </p:grpSpPr>
            <p:sp>
              <p:nvSpPr>
                <p:cNvPr id="143" name="HoloLens_EC94" title="Icon of Microsoft HoloLens">
                  <a:extLst>
                    <a:ext uri="{FF2B5EF4-FFF2-40B4-BE49-F238E27FC236}">
                      <a16:creationId xmlns:a16="http://schemas.microsoft.com/office/drawing/2014/main" id="{64CD5E60-4575-4A2B-ADBD-4F12A1024493}"/>
                    </a:ext>
                  </a:extLst>
                </p:cNvPr>
                <p:cNvSpPr>
                  <a:spLocks noChangeAspect="1" noEditPoints="1"/>
                </p:cNvSpPr>
                <p:nvPr/>
              </p:nvSpPr>
              <p:spPr bwMode="auto">
                <a:xfrm>
                  <a:off x="8466769" y="5123149"/>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server" title="Icon of a server tower">
                  <a:extLst>
                    <a:ext uri="{FF2B5EF4-FFF2-40B4-BE49-F238E27FC236}">
                      <a16:creationId xmlns:a16="http://schemas.microsoft.com/office/drawing/2014/main" id="{E230B58B-A553-464D-9CE4-878E001C185B}"/>
                    </a:ext>
                  </a:extLst>
                </p:cNvPr>
                <p:cNvSpPr>
                  <a:spLocks noChangeAspect="1" noEditPoints="1"/>
                </p:cNvSpPr>
                <p:nvPr/>
              </p:nvSpPr>
              <p:spPr bwMode="auto">
                <a:xfrm>
                  <a:off x="8514260" y="46726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Car" title="Icon of the front of a car">
                  <a:extLst>
                    <a:ext uri="{FF2B5EF4-FFF2-40B4-BE49-F238E27FC236}">
                      <a16:creationId xmlns:a16="http://schemas.microsoft.com/office/drawing/2014/main" id="{449E7FE0-3BA1-4ABB-887D-CBD25B484E5F}"/>
                    </a:ext>
                  </a:extLst>
                </p:cNvPr>
                <p:cNvSpPr>
                  <a:spLocks noChangeAspect="1" noEditPoints="1"/>
                </p:cNvSpPr>
                <p:nvPr/>
              </p:nvSpPr>
              <p:spPr bwMode="auto">
                <a:xfrm>
                  <a:off x="8059646" y="5095077"/>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building_7" title="Icon of a building with a curved section protruding from it">
                  <a:extLst>
                    <a:ext uri="{FF2B5EF4-FFF2-40B4-BE49-F238E27FC236}">
                      <a16:creationId xmlns:a16="http://schemas.microsoft.com/office/drawing/2014/main" id="{430D6A60-28F4-413F-95F4-C6D97CB30801}"/>
                    </a:ext>
                  </a:extLst>
                </p:cNvPr>
                <p:cNvSpPr>
                  <a:spLocks noChangeAspect="1" noEditPoints="1"/>
                </p:cNvSpPr>
                <p:nvPr/>
              </p:nvSpPr>
              <p:spPr bwMode="auto">
                <a:xfrm>
                  <a:off x="8059646" y="46738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EBB3EFE6-1855-44EE-BFB5-67CC9EB779F0}"/>
                </a:ext>
              </a:extLst>
            </p:cNvPr>
            <p:cNvGrpSpPr/>
            <p:nvPr/>
          </p:nvGrpSpPr>
          <p:grpSpPr>
            <a:xfrm>
              <a:off x="10202128" y="4034066"/>
              <a:ext cx="789461" cy="933306"/>
              <a:chOff x="10275074" y="4104657"/>
              <a:chExt cx="789461" cy="933306"/>
            </a:xfrm>
          </p:grpSpPr>
          <p:sp>
            <p:nvSpPr>
              <p:cNvPr id="131" name="Title 1">
                <a:extLst>
                  <a:ext uri="{FF2B5EF4-FFF2-40B4-BE49-F238E27FC236}">
                    <a16:creationId xmlns:a16="http://schemas.microsoft.com/office/drawing/2014/main" id="{E91C8F5F-BAC7-408C-8156-29DE299BE382}"/>
                  </a:ext>
                </a:extLst>
              </p:cNvPr>
              <p:cNvSpPr txBox="1">
                <a:spLocks/>
              </p:cNvSpPr>
              <p:nvPr/>
            </p:nvSpPr>
            <p:spPr>
              <a:xfrm>
                <a:off x="10275074" y="4104657"/>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Serviços externos</a:t>
                </a:r>
              </a:p>
            </p:txBody>
          </p:sp>
          <p:sp>
            <p:nvSpPr>
              <p:cNvPr id="134" name="Rectangle: Rounded Corners 133">
                <a:extLst>
                  <a:ext uri="{FF2B5EF4-FFF2-40B4-BE49-F238E27FC236}">
                    <a16:creationId xmlns:a16="http://schemas.microsoft.com/office/drawing/2014/main" id="{AE8BE9E7-B5D1-4C4C-86C5-40CF6E1FF054}"/>
                  </a:ext>
                </a:extLst>
              </p:cNvPr>
              <p:cNvSpPr/>
              <p:nvPr/>
            </p:nvSpPr>
            <p:spPr bwMode="auto">
              <a:xfrm>
                <a:off x="10399987" y="4500108"/>
                <a:ext cx="537855" cy="537855"/>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7" name="Graphic 146">
                <a:extLst>
                  <a:ext uri="{FF2B5EF4-FFF2-40B4-BE49-F238E27FC236}">
                    <a16:creationId xmlns:a16="http://schemas.microsoft.com/office/drawing/2014/main" id="{1A9CA850-1881-4538-885D-BEA814BC5E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90341" y="4590462"/>
                <a:ext cx="357147" cy="357147"/>
              </a:xfrm>
              <a:prstGeom prst="rect">
                <a:avLst/>
              </a:prstGeom>
            </p:spPr>
          </p:pic>
        </p:grpSp>
        <p:pic>
          <p:nvPicPr>
            <p:cNvPr id="148" name="Graphic 147">
              <a:extLst>
                <a:ext uri="{FF2B5EF4-FFF2-40B4-BE49-F238E27FC236}">
                  <a16:creationId xmlns:a16="http://schemas.microsoft.com/office/drawing/2014/main" id="{4F326A1D-BAB4-449E-9F57-A58AADC4D4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68910" y="2005762"/>
              <a:ext cx="690908" cy="690908"/>
            </a:xfrm>
            <a:prstGeom prst="rect">
              <a:avLst/>
            </a:prstGeom>
          </p:spPr>
        </p:pic>
        <p:pic>
          <p:nvPicPr>
            <p:cNvPr id="149" name="Graphic 148">
              <a:extLst>
                <a:ext uri="{FF2B5EF4-FFF2-40B4-BE49-F238E27FC236}">
                  <a16:creationId xmlns:a16="http://schemas.microsoft.com/office/drawing/2014/main" id="{7BA73EF8-8C3A-48C4-812C-588D4A6E134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385170" y="1320568"/>
              <a:ext cx="397820" cy="397820"/>
            </a:xfrm>
            <a:prstGeom prst="rect">
              <a:avLst/>
            </a:prstGeom>
          </p:spPr>
        </p:pic>
        <p:pic>
          <p:nvPicPr>
            <p:cNvPr id="40" name="Graphic 39">
              <a:extLst>
                <a:ext uri="{FF2B5EF4-FFF2-40B4-BE49-F238E27FC236}">
                  <a16:creationId xmlns:a16="http://schemas.microsoft.com/office/drawing/2014/main" id="{C4571271-0833-46B4-A53B-5A4E4554643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01160" y="2212133"/>
              <a:ext cx="365840" cy="365840"/>
            </a:xfrm>
            <a:prstGeom prst="rect">
              <a:avLst/>
            </a:prstGeom>
          </p:spPr>
        </p:pic>
        <p:grpSp>
          <p:nvGrpSpPr>
            <p:cNvPr id="171" name="Group 170">
              <a:extLst>
                <a:ext uri="{FF2B5EF4-FFF2-40B4-BE49-F238E27FC236}">
                  <a16:creationId xmlns:a16="http://schemas.microsoft.com/office/drawing/2014/main" id="{99A3D676-3EA5-428F-940B-2E2EEDFA4A94}"/>
                </a:ext>
              </a:extLst>
            </p:cNvPr>
            <p:cNvGrpSpPr/>
            <p:nvPr/>
          </p:nvGrpSpPr>
          <p:grpSpPr>
            <a:xfrm>
              <a:off x="9316043" y="3155589"/>
              <a:ext cx="537855" cy="537855"/>
              <a:chOff x="9388989" y="3226180"/>
              <a:chExt cx="537855" cy="537855"/>
            </a:xfrm>
          </p:grpSpPr>
          <p:sp>
            <p:nvSpPr>
              <p:cNvPr id="113" name="Rectangle: Rounded Corners 112">
                <a:extLst>
                  <a:ext uri="{FF2B5EF4-FFF2-40B4-BE49-F238E27FC236}">
                    <a16:creationId xmlns:a16="http://schemas.microsoft.com/office/drawing/2014/main" id="{7D885C81-176C-4327-B1D2-2A6B61378F23}"/>
                  </a:ext>
                </a:extLst>
              </p:cNvPr>
              <p:cNvSpPr/>
              <p:nvPr/>
            </p:nvSpPr>
            <p:spPr bwMode="auto">
              <a:xfrm>
                <a:off x="9388989" y="3226180"/>
                <a:ext cx="537855" cy="537855"/>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70" name="Picture 169" descr="A picture containing drawing&#10;&#10;Description automatically generated">
                <a:extLst>
                  <a:ext uri="{FF2B5EF4-FFF2-40B4-BE49-F238E27FC236}">
                    <a16:creationId xmlns:a16="http://schemas.microsoft.com/office/drawing/2014/main" id="{91A09929-3FB2-46A5-9247-C7A6EBDF64E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58551" y="3295742"/>
                <a:ext cx="398731" cy="398731"/>
              </a:xfrm>
              <a:prstGeom prst="rect">
                <a:avLst/>
              </a:prstGeom>
            </p:spPr>
          </p:pic>
        </p:grpSp>
        <p:pic>
          <p:nvPicPr>
            <p:cNvPr id="184" name="Picture 183" descr="A close up of a sign&#10;&#10;Description automatically generated">
              <a:extLst>
                <a:ext uri="{FF2B5EF4-FFF2-40B4-BE49-F238E27FC236}">
                  <a16:creationId xmlns:a16="http://schemas.microsoft.com/office/drawing/2014/main" id="{914D81AD-0714-4AC6-8940-F2877966DE9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396128" y="2195688"/>
              <a:ext cx="398731" cy="398731"/>
            </a:xfrm>
            <a:prstGeom prst="rect">
              <a:avLst/>
            </a:prstGeom>
          </p:spPr>
        </p:pic>
        <p:sp>
          <p:nvSpPr>
            <p:cNvPr id="190" name="Rectangle 189">
              <a:extLst>
                <a:ext uri="{FF2B5EF4-FFF2-40B4-BE49-F238E27FC236}">
                  <a16:creationId xmlns:a16="http://schemas.microsoft.com/office/drawing/2014/main" id="{832E5CF5-B84E-4C47-B489-94E8BEDE1B7F}"/>
                </a:ext>
              </a:extLst>
            </p:cNvPr>
            <p:cNvSpPr/>
            <p:nvPr/>
          </p:nvSpPr>
          <p:spPr bwMode="auto">
            <a:xfrm>
              <a:off x="7104845" y="643944"/>
              <a:ext cx="455054" cy="44217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9" name="Graphic 188">
              <a:extLst>
                <a:ext uri="{FF2B5EF4-FFF2-40B4-BE49-F238E27FC236}">
                  <a16:creationId xmlns:a16="http://schemas.microsoft.com/office/drawing/2014/main" id="{F19A7540-348F-49F3-BC35-17C6BA4BDD3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95130" y="617245"/>
              <a:ext cx="378720" cy="378720"/>
            </a:xfrm>
            <a:prstGeom prst="rect">
              <a:avLst/>
            </a:prstGeom>
          </p:spPr>
        </p:pic>
        <p:grpSp>
          <p:nvGrpSpPr>
            <p:cNvPr id="109" name="Group 108">
              <a:extLst>
                <a:ext uri="{FF2B5EF4-FFF2-40B4-BE49-F238E27FC236}">
                  <a16:creationId xmlns:a16="http://schemas.microsoft.com/office/drawing/2014/main" id="{BE121046-65E6-4257-AB84-C77A2DEDC51E}"/>
                </a:ext>
              </a:extLst>
            </p:cNvPr>
            <p:cNvGrpSpPr/>
            <p:nvPr/>
          </p:nvGrpSpPr>
          <p:grpSpPr>
            <a:xfrm>
              <a:off x="6307462" y="819025"/>
              <a:ext cx="789461" cy="933306"/>
              <a:chOff x="6543226" y="2812342"/>
              <a:chExt cx="805291" cy="952020"/>
            </a:xfrm>
          </p:grpSpPr>
          <p:sp>
            <p:nvSpPr>
              <p:cNvPr id="111" name="Title 1">
                <a:extLst>
                  <a:ext uri="{FF2B5EF4-FFF2-40B4-BE49-F238E27FC236}">
                    <a16:creationId xmlns:a16="http://schemas.microsoft.com/office/drawing/2014/main" id="{F81A119A-40ED-4311-8686-4DD46944F0C9}"/>
                  </a:ext>
                </a:extLst>
              </p:cNvPr>
              <p:cNvSpPr txBox="1">
                <a:spLocks/>
              </p:cNvSpPr>
              <p:nvPr/>
            </p:nvSpPr>
            <p:spPr>
              <a:xfrm>
                <a:off x="6543226" y="2812342"/>
                <a:ext cx="805291"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Portal de gestão</a:t>
                </a:r>
              </a:p>
            </p:txBody>
          </p:sp>
          <p:sp>
            <p:nvSpPr>
              <p:cNvPr id="114" name="Rectangle: Rounded Corners 113">
                <a:extLst>
                  <a:ext uri="{FF2B5EF4-FFF2-40B4-BE49-F238E27FC236}">
                    <a16:creationId xmlns:a16="http://schemas.microsoft.com/office/drawing/2014/main" id="{C6F53EE1-FBBA-45C0-AAD0-791F8CE36D7B}"/>
                  </a:ext>
                </a:extLst>
              </p:cNvPr>
              <p:cNvSpPr/>
              <p:nvPr/>
            </p:nvSpPr>
            <p:spPr bwMode="auto">
              <a:xfrm>
                <a:off x="6670644" y="321572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5" name="file" title="Icon of a file cabinet">
                <a:extLst>
                  <a:ext uri="{FF2B5EF4-FFF2-40B4-BE49-F238E27FC236}">
                    <a16:creationId xmlns:a16="http://schemas.microsoft.com/office/drawing/2014/main" id="{5E7544BB-C864-4999-B690-D9B2088DFAF4}"/>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spTree>
    <p:extLst>
      <p:ext uri="{BB962C8B-B14F-4D97-AF65-F5344CB8AC3E}">
        <p14:creationId xmlns:p14="http://schemas.microsoft.com/office/powerpoint/2010/main" val="249393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IoT instantâneo</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streaming de dados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8174" cy="3508653"/>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Ingerir e analisar grandes volumes</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de dados de IoT e gerar recomendações e insights em tempo real</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Pipeline de ingestão e processamento de dados em tempo real capaz de detecção e notificação em segundos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Gateway de API seguro que se conecta a serviços back-end em execução em qualquer lugar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Provisionamento elástico da capacidade computacional sem a necessidade de gerenciar a infraestrutura </a:t>
            </a:r>
          </a:p>
        </p:txBody>
      </p:sp>
      <p:pic>
        <p:nvPicPr>
          <p:cNvPr id="85" name="Picture 18" descr="Image result for Robert Bosch GmbH png logo">
            <a:extLst>
              <a:ext uri="{FF2B5EF4-FFF2-40B4-BE49-F238E27FC236}">
                <a16:creationId xmlns:a16="http://schemas.microsoft.com/office/drawing/2014/main" id="{2957BF46-28FB-4C47-85CA-77F0ABC670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9883" y="6389622"/>
            <a:ext cx="1286555" cy="2966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hafslund logo png">
            <a:extLst>
              <a:ext uri="{FF2B5EF4-FFF2-40B4-BE49-F238E27FC236}">
                <a16:creationId xmlns:a16="http://schemas.microsoft.com/office/drawing/2014/main" id="{C6C53884-7F62-4821-B53E-74F3F5B697D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b="35867"/>
          <a:stretch/>
        </p:blipFill>
        <p:spPr bwMode="auto">
          <a:xfrm>
            <a:off x="1993886" y="6407996"/>
            <a:ext cx="1264034" cy="259928"/>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16141EC-8018-4051-88CD-1DA83D94EAF2}"/>
              </a:ext>
            </a:extLst>
          </p:cNvPr>
          <p:cNvGrpSpPr/>
          <p:nvPr/>
        </p:nvGrpSpPr>
        <p:grpSpPr>
          <a:xfrm>
            <a:off x="4780115" y="268457"/>
            <a:ext cx="7236347" cy="5708372"/>
            <a:chOff x="4780115" y="268457"/>
            <a:chExt cx="7236347" cy="5708372"/>
          </a:xfrm>
        </p:grpSpPr>
        <p:sp>
          <p:nvSpPr>
            <p:cNvPr id="142" name="Title 1">
              <a:extLst>
                <a:ext uri="{FF2B5EF4-FFF2-40B4-BE49-F238E27FC236}">
                  <a16:creationId xmlns:a16="http://schemas.microsoft.com/office/drawing/2014/main" id="{F6B682B5-AC4E-4116-9801-2C341C4AFB09}"/>
                </a:ext>
              </a:extLst>
            </p:cNvPr>
            <p:cNvSpPr txBox="1">
              <a:spLocks/>
            </p:cNvSpPr>
            <p:nvPr/>
          </p:nvSpPr>
          <p:spPr>
            <a:xfrm>
              <a:off x="10282252" y="239209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Banco de dados Azure para PostgreSQL</a:t>
              </a:r>
            </a:p>
          </p:txBody>
        </p:sp>
        <p:sp>
          <p:nvSpPr>
            <p:cNvPr id="150" name="Rectangle: Rounded Corners 149">
              <a:extLst>
                <a:ext uri="{FF2B5EF4-FFF2-40B4-BE49-F238E27FC236}">
                  <a16:creationId xmlns:a16="http://schemas.microsoft.com/office/drawing/2014/main" id="{3D839E3F-F677-43E4-9292-51F3DB8C4CDD}"/>
                </a:ext>
              </a:extLst>
            </p:cNvPr>
            <p:cNvSpPr/>
            <p:nvPr/>
          </p:nvSpPr>
          <p:spPr bwMode="auto">
            <a:xfrm>
              <a:off x="10407165"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52" name="Title 1">
              <a:extLst>
                <a:ext uri="{FF2B5EF4-FFF2-40B4-BE49-F238E27FC236}">
                  <a16:creationId xmlns:a16="http://schemas.microsoft.com/office/drawing/2014/main" id="{BE8866CD-3A48-4813-B98D-AA403699A14D}"/>
                </a:ext>
              </a:extLst>
            </p:cNvPr>
            <p:cNvSpPr txBox="1">
              <a:spLocks/>
            </p:cNvSpPr>
            <p:nvPr/>
          </p:nvSpPr>
          <p:spPr>
            <a:xfrm>
              <a:off x="10282252" y="356603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Cache Azure para Redis</a:t>
              </a:r>
            </a:p>
          </p:txBody>
        </p:sp>
        <p:sp>
          <p:nvSpPr>
            <p:cNvPr id="153" name="Rectangle: Rounded Corners 152">
              <a:extLst>
                <a:ext uri="{FF2B5EF4-FFF2-40B4-BE49-F238E27FC236}">
                  <a16:creationId xmlns:a16="http://schemas.microsoft.com/office/drawing/2014/main" id="{B0AB72CC-2CFD-48DA-8EE9-509C401E0440}"/>
                </a:ext>
              </a:extLst>
            </p:cNvPr>
            <p:cNvSpPr/>
            <p:nvPr/>
          </p:nvSpPr>
          <p:spPr bwMode="auto">
            <a:xfrm>
              <a:off x="10407165" y="396148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Title 1">
              <a:extLst>
                <a:ext uri="{FF2B5EF4-FFF2-40B4-BE49-F238E27FC236}">
                  <a16:creationId xmlns:a16="http://schemas.microsoft.com/office/drawing/2014/main" id="{0947E20A-DCB2-421E-97A6-6FEB97C398AC}"/>
                </a:ext>
              </a:extLst>
            </p:cNvPr>
            <p:cNvSpPr txBox="1">
              <a:spLocks/>
            </p:cNvSpPr>
            <p:nvPr/>
          </p:nvSpPr>
          <p:spPr>
            <a:xfrm>
              <a:off x="7546972" y="20384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a:t>Serviço Azure Kubernetes</a:t>
              </a:r>
            </a:p>
          </p:txBody>
        </p:sp>
        <p:sp>
          <p:nvSpPr>
            <p:cNvPr id="177" name="Rectangle: Rounded Corners 97">
              <a:extLst>
                <a:ext uri="{FF2B5EF4-FFF2-40B4-BE49-F238E27FC236}">
                  <a16:creationId xmlns:a16="http://schemas.microsoft.com/office/drawing/2014/main" id="{A0F006DD-8279-4342-B9EF-7A1E98FFCAB3}"/>
                </a:ext>
              </a:extLst>
            </p:cNvPr>
            <p:cNvSpPr/>
            <p:nvPr/>
          </p:nvSpPr>
          <p:spPr bwMode="auto">
            <a:xfrm>
              <a:off x="6955238" y="2315627"/>
              <a:ext cx="2992966" cy="2273305"/>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A8901685-BAF5-4915-87FD-A75470C55410}"/>
                </a:ext>
              </a:extLst>
            </p:cNvPr>
            <p:cNvGrpSpPr/>
            <p:nvPr/>
          </p:nvGrpSpPr>
          <p:grpSpPr>
            <a:xfrm>
              <a:off x="7021869" y="3434982"/>
              <a:ext cx="877824" cy="933306"/>
              <a:chOff x="7102432" y="4450989"/>
              <a:chExt cx="877824" cy="933306"/>
            </a:xfrm>
          </p:grpSpPr>
          <p:sp>
            <p:nvSpPr>
              <p:cNvPr id="179" name="Title 1">
                <a:extLst>
                  <a:ext uri="{FF2B5EF4-FFF2-40B4-BE49-F238E27FC236}">
                    <a16:creationId xmlns:a16="http://schemas.microsoft.com/office/drawing/2014/main" id="{A84D16F1-2F1C-4C6C-BF3C-AF6BA391F3BE}"/>
                  </a:ext>
                </a:extLst>
              </p:cNvPr>
              <p:cNvSpPr txBox="1">
                <a:spLocks/>
              </p:cNvSpPr>
              <p:nvPr/>
            </p:nvSpPr>
            <p:spPr>
              <a:xfrm>
                <a:off x="7102432" y="4450989"/>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Ingerir</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Serviço</a:t>
                </a:r>
              </a:p>
            </p:txBody>
          </p:sp>
          <p:sp>
            <p:nvSpPr>
              <p:cNvPr id="180" name="Rectangle: Rounded Corners 179">
                <a:extLst>
                  <a:ext uri="{FF2B5EF4-FFF2-40B4-BE49-F238E27FC236}">
                    <a16:creationId xmlns:a16="http://schemas.microsoft.com/office/drawing/2014/main" id="{C078F759-BFD4-4A9F-91FC-32FBB68EE7D8}"/>
                  </a:ext>
                </a:extLst>
              </p:cNvPr>
              <p:cNvSpPr/>
              <p:nvPr/>
            </p:nvSpPr>
            <p:spPr bwMode="auto">
              <a:xfrm>
                <a:off x="7272417" y="484643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3" name="Freeform: Shape 192">
                <a:extLst>
                  <a:ext uri="{FF2B5EF4-FFF2-40B4-BE49-F238E27FC236}">
                    <a16:creationId xmlns:a16="http://schemas.microsoft.com/office/drawing/2014/main" id="{D0B0F7B0-3075-4043-8829-6BCED8A610F4}"/>
                  </a:ext>
                </a:extLst>
              </p:cNvPr>
              <p:cNvSpPr/>
              <p:nvPr/>
            </p:nvSpPr>
            <p:spPr>
              <a:xfrm>
                <a:off x="7386723" y="4945916"/>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106FA61-65B4-4D5E-88F3-57F5531DF7C5}"/>
                </a:ext>
              </a:extLst>
            </p:cNvPr>
            <p:cNvGrpSpPr/>
            <p:nvPr/>
          </p:nvGrpSpPr>
          <p:grpSpPr>
            <a:xfrm>
              <a:off x="8092903" y="3434982"/>
              <a:ext cx="877824" cy="933306"/>
              <a:chOff x="8046465" y="4408656"/>
              <a:chExt cx="877824" cy="933306"/>
            </a:xfrm>
          </p:grpSpPr>
          <p:sp>
            <p:nvSpPr>
              <p:cNvPr id="185" name="Title 1">
                <a:extLst>
                  <a:ext uri="{FF2B5EF4-FFF2-40B4-BE49-F238E27FC236}">
                    <a16:creationId xmlns:a16="http://schemas.microsoft.com/office/drawing/2014/main" id="{A0AB0536-E8A1-445C-9FA1-FBC0C1A2EC19}"/>
                  </a:ext>
                </a:extLst>
              </p:cNvPr>
              <p:cNvSpPr txBox="1">
                <a:spLocks/>
              </p:cNvSpPr>
              <p:nvPr/>
            </p:nvSpPr>
            <p:spPr>
              <a:xfrm>
                <a:off x="8046465" y="44086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Serviço de análise</a:t>
                </a:r>
              </a:p>
            </p:txBody>
          </p:sp>
          <p:sp>
            <p:nvSpPr>
              <p:cNvPr id="186" name="Rectangle: Rounded Corners 185">
                <a:extLst>
                  <a:ext uri="{FF2B5EF4-FFF2-40B4-BE49-F238E27FC236}">
                    <a16:creationId xmlns:a16="http://schemas.microsoft.com/office/drawing/2014/main" id="{16D4B3C6-6862-48BE-BFE9-6BC49868685D}"/>
                  </a:ext>
                </a:extLst>
              </p:cNvPr>
              <p:cNvSpPr/>
              <p:nvPr/>
            </p:nvSpPr>
            <p:spPr bwMode="auto">
              <a:xfrm>
                <a:off x="8216450" y="48041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5" name="Freeform: Shape 194">
                <a:extLst>
                  <a:ext uri="{FF2B5EF4-FFF2-40B4-BE49-F238E27FC236}">
                    <a16:creationId xmlns:a16="http://schemas.microsoft.com/office/drawing/2014/main" id="{BE719A2E-4174-4524-AE2C-5A04FD231ABC}"/>
                  </a:ext>
                </a:extLst>
              </p:cNvPr>
              <p:cNvSpPr/>
              <p:nvPr/>
            </p:nvSpPr>
            <p:spPr>
              <a:xfrm>
                <a:off x="8330756" y="49035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99C0E07-8F0F-462B-9EF4-2C5C3EF1E7C1}"/>
                </a:ext>
              </a:extLst>
            </p:cNvPr>
            <p:cNvGrpSpPr/>
            <p:nvPr/>
          </p:nvGrpSpPr>
          <p:grpSpPr>
            <a:xfrm>
              <a:off x="8919503" y="3434982"/>
              <a:ext cx="877824" cy="933306"/>
              <a:chOff x="8919632" y="4434056"/>
              <a:chExt cx="877824" cy="933306"/>
            </a:xfrm>
          </p:grpSpPr>
          <p:sp>
            <p:nvSpPr>
              <p:cNvPr id="188" name="Title 1">
                <a:extLst>
                  <a:ext uri="{FF2B5EF4-FFF2-40B4-BE49-F238E27FC236}">
                    <a16:creationId xmlns:a16="http://schemas.microsoft.com/office/drawing/2014/main" id="{C838E039-D072-4BD7-A005-A030A78D55CD}"/>
                  </a:ext>
                </a:extLst>
              </p:cNvPr>
              <p:cNvSpPr txBox="1">
                <a:spLocks/>
              </p:cNvSpPr>
              <p:nvPr/>
            </p:nvSpPr>
            <p:spPr>
              <a:xfrm>
                <a:off x="8919632" y="44340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Serviço de correspondência de mapas</a:t>
                </a:r>
              </a:p>
            </p:txBody>
          </p:sp>
          <p:sp>
            <p:nvSpPr>
              <p:cNvPr id="192" name="Rectangle: Rounded Corners 191">
                <a:extLst>
                  <a:ext uri="{FF2B5EF4-FFF2-40B4-BE49-F238E27FC236}">
                    <a16:creationId xmlns:a16="http://schemas.microsoft.com/office/drawing/2014/main" id="{18A064A9-4E44-48D4-9F37-CDF563E141D6}"/>
                  </a:ext>
                </a:extLst>
              </p:cNvPr>
              <p:cNvSpPr/>
              <p:nvPr/>
            </p:nvSpPr>
            <p:spPr bwMode="auto">
              <a:xfrm>
                <a:off x="9089617" y="48295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6" name="Freeform: Shape 195">
                <a:extLst>
                  <a:ext uri="{FF2B5EF4-FFF2-40B4-BE49-F238E27FC236}">
                    <a16:creationId xmlns:a16="http://schemas.microsoft.com/office/drawing/2014/main" id="{38DDA92D-1D8D-4E48-B7BA-79FF50ECA4F7}"/>
                  </a:ext>
                </a:extLst>
              </p:cNvPr>
              <p:cNvSpPr/>
              <p:nvPr/>
            </p:nvSpPr>
            <p:spPr>
              <a:xfrm>
                <a:off x="9203923" y="49289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14641B-7E1C-43D1-8222-EB372C82B5F0}"/>
                </a:ext>
              </a:extLst>
            </p:cNvPr>
            <p:cNvGrpSpPr/>
            <p:nvPr/>
          </p:nvGrpSpPr>
          <p:grpSpPr>
            <a:xfrm>
              <a:off x="7066051" y="2410521"/>
              <a:ext cx="789461" cy="933306"/>
              <a:chOff x="8838099" y="3354561"/>
              <a:chExt cx="789461" cy="933306"/>
            </a:xfrm>
          </p:grpSpPr>
          <p:sp>
            <p:nvSpPr>
              <p:cNvPr id="174" name="Title 1">
                <a:extLst>
                  <a:ext uri="{FF2B5EF4-FFF2-40B4-BE49-F238E27FC236}">
                    <a16:creationId xmlns:a16="http://schemas.microsoft.com/office/drawing/2014/main" id="{80848038-21B4-4DBC-B87A-A67B8886CEF1}"/>
                  </a:ext>
                </a:extLst>
              </p:cNvPr>
              <p:cNvSpPr txBox="1">
                <a:spLocks/>
              </p:cNvSpPr>
              <p:nvPr/>
            </p:nvSpPr>
            <p:spPr>
              <a:xfrm>
                <a:off x="8838099" y="3354561"/>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Cofre de Chaves</a:t>
                </a:r>
              </a:p>
            </p:txBody>
          </p:sp>
          <p:sp>
            <p:nvSpPr>
              <p:cNvPr id="175" name="Rectangle: Rounded Corners 174">
                <a:extLst>
                  <a:ext uri="{FF2B5EF4-FFF2-40B4-BE49-F238E27FC236}">
                    <a16:creationId xmlns:a16="http://schemas.microsoft.com/office/drawing/2014/main" id="{CC3502E5-193C-4EB4-8B96-8E6BE26DA498}"/>
                  </a:ext>
                </a:extLst>
              </p:cNvPr>
              <p:cNvSpPr/>
              <p:nvPr/>
            </p:nvSpPr>
            <p:spPr bwMode="auto">
              <a:xfrm>
                <a:off x="8963012" y="3750011"/>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A684136-18A1-4231-8A04-287552C45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39463" y="3826463"/>
                <a:ext cx="384952" cy="384952"/>
              </a:xfrm>
              <a:prstGeom prst="rect">
                <a:avLst/>
              </a:prstGeom>
            </p:spPr>
          </p:pic>
        </p:grpSp>
        <p:sp>
          <p:nvSpPr>
            <p:cNvPr id="199" name="Title 1">
              <a:extLst>
                <a:ext uri="{FF2B5EF4-FFF2-40B4-BE49-F238E27FC236}">
                  <a16:creationId xmlns:a16="http://schemas.microsoft.com/office/drawing/2014/main" id="{185D5399-8652-4095-9231-15BBAE5B654D}"/>
                </a:ext>
              </a:extLst>
            </p:cNvPr>
            <p:cNvSpPr txBox="1">
              <a:spLocks/>
            </p:cNvSpPr>
            <p:nvPr/>
          </p:nvSpPr>
          <p:spPr>
            <a:xfrm>
              <a:off x="11227001" y="2545983"/>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0" name="Rectangle: Rounded Corners 199">
              <a:extLst>
                <a:ext uri="{FF2B5EF4-FFF2-40B4-BE49-F238E27FC236}">
                  <a16:creationId xmlns:a16="http://schemas.microsoft.com/office/drawing/2014/main" id="{32865265-9693-4413-9060-F3AF60577796}"/>
                </a:ext>
              </a:extLst>
            </p:cNvPr>
            <p:cNvSpPr/>
            <p:nvPr/>
          </p:nvSpPr>
          <p:spPr bwMode="auto">
            <a:xfrm>
              <a:off x="11351914"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204" name="Straight Arrow Connector 203">
              <a:extLst>
                <a:ext uri="{FF2B5EF4-FFF2-40B4-BE49-F238E27FC236}">
                  <a16:creationId xmlns:a16="http://schemas.microsoft.com/office/drawing/2014/main" id="{14DD6220-7B20-4307-A7F7-48556CC25B65}"/>
                </a:ext>
              </a:extLst>
            </p:cNvPr>
            <p:cNvCxnSpPr>
              <a:cxnSpLocks/>
              <a:stCxn id="172" idx="2"/>
              <a:endCxn id="176" idx="0"/>
            </p:cNvCxnSpPr>
            <p:nvPr/>
          </p:nvCxnSpPr>
          <p:spPr>
            <a:xfrm>
              <a:off x="8450832" y="1684232"/>
              <a:ext cx="890" cy="3542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8F4DD8C2-ADDE-4B2A-990E-9661E4FFA9D6}"/>
                </a:ext>
              </a:extLst>
            </p:cNvPr>
            <p:cNvCxnSpPr>
              <a:cxnSpLocks/>
              <a:stCxn id="156" idx="0"/>
              <a:endCxn id="161" idx="2"/>
            </p:cNvCxnSpPr>
            <p:nvPr/>
          </p:nvCxnSpPr>
          <p:spPr>
            <a:xfrm flipH="1" flipV="1">
              <a:off x="6181695" y="1201763"/>
              <a:ext cx="890" cy="42708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BE721CF9-DBDF-4167-ABE3-107AFA1AF7A9}"/>
                </a:ext>
              </a:extLst>
            </p:cNvPr>
            <p:cNvCxnSpPr>
              <a:cxnSpLocks/>
              <a:endCxn id="172" idx="1"/>
            </p:cNvCxnSpPr>
            <p:nvPr/>
          </p:nvCxnSpPr>
          <p:spPr>
            <a:xfrm>
              <a:off x="6178490" y="1415304"/>
              <a:ext cx="200341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C3077FA-5220-4A41-9532-44A5FFC85225}"/>
                </a:ext>
              </a:extLst>
            </p:cNvPr>
            <p:cNvCxnSpPr>
              <a:cxnSpLocks/>
              <a:stCxn id="180" idx="2"/>
              <a:endCxn id="104" idx="0"/>
            </p:cNvCxnSpPr>
            <p:nvPr/>
          </p:nvCxnSpPr>
          <p:spPr>
            <a:xfrm>
              <a:off x="7460782" y="4368288"/>
              <a:ext cx="2388" cy="49332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FA2FF376-244C-40F1-9426-149E770B1F52}"/>
                </a:ext>
              </a:extLst>
            </p:cNvPr>
            <p:cNvCxnSpPr>
              <a:cxnSpLocks/>
            </p:cNvCxnSpPr>
            <p:nvPr/>
          </p:nvCxnSpPr>
          <p:spPr>
            <a:xfrm rot="16200000" flipH="1">
              <a:off x="8031285" y="4734045"/>
              <a:ext cx="1005840" cy="274320"/>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9D19E0EB-4F83-4FB1-9733-F4D70D16F28B}"/>
                </a:ext>
              </a:extLst>
            </p:cNvPr>
            <p:cNvCxnSpPr>
              <a:cxnSpLocks/>
            </p:cNvCxnSpPr>
            <p:nvPr/>
          </p:nvCxnSpPr>
          <p:spPr>
            <a:xfrm rot="5400000">
              <a:off x="8849812" y="4732516"/>
              <a:ext cx="1005840" cy="277379"/>
            </a:xfrm>
            <a:prstGeom prst="bentConnector2">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CE8A505-5813-4175-920A-370F624980E2}"/>
                </a:ext>
              </a:extLst>
            </p:cNvPr>
            <p:cNvCxnSpPr>
              <a:cxnSpLocks/>
              <a:stCxn id="180" idx="3"/>
              <a:endCxn id="186" idx="1"/>
            </p:cNvCxnSpPr>
            <p:nvPr/>
          </p:nvCxnSpPr>
          <p:spPr>
            <a:xfrm>
              <a:off x="7729709" y="4099360"/>
              <a:ext cx="533179" cy="0"/>
            </a:xfrm>
            <a:prstGeom prst="straightConnector1">
              <a:avLst/>
            </a:prstGeom>
            <a:ln w="12700">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4527D0E2-1138-4102-8810-8EB7B89671C3}"/>
                </a:ext>
              </a:extLst>
            </p:cNvPr>
            <p:cNvCxnSpPr>
              <a:cxnSpLocks/>
              <a:stCxn id="150" idx="1"/>
              <a:endCxn id="153" idx="1"/>
            </p:cNvCxnSpPr>
            <p:nvPr/>
          </p:nvCxnSpPr>
          <p:spPr>
            <a:xfrm rot="10800000" flipV="1">
              <a:off x="10407165" y="3210360"/>
              <a:ext cx="12700" cy="1020055"/>
            </a:xfrm>
            <a:prstGeom prst="bentConnector3">
              <a:avLst>
                <a:gd name="adj1" fmla="val 2070425"/>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723F09-1143-4B2B-A409-CC87EDD79411}"/>
                </a:ext>
              </a:extLst>
            </p:cNvPr>
            <p:cNvCxnSpPr/>
            <p:nvPr/>
          </p:nvCxnSpPr>
          <p:spPr>
            <a:xfrm>
              <a:off x="9628458" y="3931383"/>
              <a:ext cx="524588"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D2A354F-EF97-4607-8ECE-7C2BBC6984B7}"/>
                </a:ext>
              </a:extLst>
            </p:cNvPr>
            <p:cNvCxnSpPr>
              <a:cxnSpLocks/>
              <a:stCxn id="200" idx="1"/>
              <a:endCxn id="150" idx="3"/>
            </p:cNvCxnSpPr>
            <p:nvPr/>
          </p:nvCxnSpPr>
          <p:spPr>
            <a:xfrm flipH="1">
              <a:off x="10945020" y="3210361"/>
              <a:ext cx="40689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1F5D6E2-F33F-46CF-8C86-5C781E580198}"/>
                </a:ext>
              </a:extLst>
            </p:cNvPr>
            <p:cNvCxnSpPr>
              <a:cxnSpLocks/>
              <a:stCxn id="203" idx="2"/>
              <a:endCxn id="142" idx="0"/>
            </p:cNvCxnSpPr>
            <p:nvPr/>
          </p:nvCxnSpPr>
          <p:spPr>
            <a:xfrm>
              <a:off x="10676093" y="2183889"/>
              <a:ext cx="890" cy="20820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4E4DBC03-5F22-4CF0-A384-C26C500B505A}"/>
                </a:ext>
              </a:extLst>
            </p:cNvPr>
            <p:cNvCxnSpPr>
              <a:cxnSpLocks/>
            </p:cNvCxnSpPr>
            <p:nvPr/>
          </p:nvCxnSpPr>
          <p:spPr>
            <a:xfrm flipH="1">
              <a:off x="9214042" y="5661453"/>
              <a:ext cx="119241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ADB39C8-EBF0-4FE4-9C07-EC30803D6CDD}"/>
                </a:ext>
              </a:extLst>
            </p:cNvPr>
            <p:cNvCxnSpPr>
              <a:cxnSpLocks/>
              <a:stCxn id="100" idx="3"/>
            </p:cNvCxnSpPr>
            <p:nvPr/>
          </p:nvCxnSpPr>
          <p:spPr>
            <a:xfrm>
              <a:off x="6451604" y="3196292"/>
              <a:ext cx="49940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221FB55-C5E0-4988-936A-F14A2C1BFEEC}"/>
                </a:ext>
              </a:extLst>
            </p:cNvPr>
            <p:cNvCxnSpPr>
              <a:cxnSpLocks/>
              <a:stCxn id="221" idx="3"/>
              <a:endCxn id="100" idx="1"/>
            </p:cNvCxnSpPr>
            <p:nvPr/>
          </p:nvCxnSpPr>
          <p:spPr>
            <a:xfrm>
              <a:off x="5442883" y="3196292"/>
              <a:ext cx="47086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101BC62-8CC2-465C-BE06-D489B7DB04D7}"/>
                </a:ext>
              </a:extLst>
            </p:cNvPr>
            <p:cNvCxnSpPr>
              <a:cxnSpLocks/>
              <a:stCxn id="180" idx="1"/>
              <a:endCxn id="225" idx="3"/>
            </p:cNvCxnSpPr>
            <p:nvPr/>
          </p:nvCxnSpPr>
          <p:spPr>
            <a:xfrm flipH="1">
              <a:off x="5442883" y="4099360"/>
              <a:ext cx="174897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1AF2FBD-85D0-49D3-9EE0-1243925AD16C}"/>
                </a:ext>
              </a:extLst>
            </p:cNvPr>
            <p:cNvGrpSpPr/>
            <p:nvPr/>
          </p:nvGrpSpPr>
          <p:grpSpPr>
            <a:xfrm>
              <a:off x="7068439" y="4861617"/>
              <a:ext cx="789461" cy="933306"/>
              <a:chOff x="7161572" y="4755785"/>
              <a:chExt cx="789461" cy="933306"/>
            </a:xfrm>
          </p:grpSpPr>
          <p:grpSp>
            <p:nvGrpSpPr>
              <p:cNvPr id="101" name="Group 100">
                <a:extLst>
                  <a:ext uri="{FF2B5EF4-FFF2-40B4-BE49-F238E27FC236}">
                    <a16:creationId xmlns:a16="http://schemas.microsoft.com/office/drawing/2014/main" id="{8C1F1D94-5720-4A26-9BA3-38B1178C09C4}"/>
                  </a:ext>
                </a:extLst>
              </p:cNvPr>
              <p:cNvGrpSpPr/>
              <p:nvPr/>
            </p:nvGrpSpPr>
            <p:grpSpPr>
              <a:xfrm>
                <a:off x="7161572" y="4755785"/>
                <a:ext cx="789461" cy="933306"/>
                <a:chOff x="5700065" y="2048542"/>
                <a:chExt cx="789461" cy="933306"/>
              </a:xfrm>
            </p:grpSpPr>
            <p:sp>
              <p:nvSpPr>
                <p:cNvPr id="104" name="Title 1">
                  <a:extLst>
                    <a:ext uri="{FF2B5EF4-FFF2-40B4-BE49-F238E27FC236}">
                      <a16:creationId xmlns:a16="http://schemas.microsoft.com/office/drawing/2014/main" id="{A4B6108E-D063-4D10-B2A0-58D970E19013}"/>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10" name="Rectangle: Rounded Corners 109">
                  <a:extLst>
                    <a:ext uri="{FF2B5EF4-FFF2-40B4-BE49-F238E27FC236}">
                      <a16:creationId xmlns:a16="http://schemas.microsoft.com/office/drawing/2014/main" id="{8FD5FAF9-0A0B-42DD-AB3C-E948FB0FFF50}"/>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27" name="Graphic 226">
                <a:extLst>
                  <a:ext uri="{FF2B5EF4-FFF2-40B4-BE49-F238E27FC236}">
                    <a16:creationId xmlns:a16="http://schemas.microsoft.com/office/drawing/2014/main" id="{4C51C5AE-E78E-47B7-BF0A-5DDA3EC2AD6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9672" y="5214423"/>
                <a:ext cx="411480" cy="411480"/>
              </a:xfrm>
              <a:prstGeom prst="rect">
                <a:avLst/>
              </a:prstGeom>
            </p:spPr>
          </p:pic>
        </p:grpSp>
        <p:pic>
          <p:nvPicPr>
            <p:cNvPr id="229" name="Graphic 228">
              <a:extLst>
                <a:ext uri="{FF2B5EF4-FFF2-40B4-BE49-F238E27FC236}">
                  <a16:creationId xmlns:a16="http://schemas.microsoft.com/office/drawing/2014/main" id="{B194DF4D-4C40-476E-88D2-063361AAE4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70352" y="3004621"/>
              <a:ext cx="411480" cy="411480"/>
            </a:xfrm>
            <a:prstGeom prst="rect">
              <a:avLst/>
            </a:prstGeom>
          </p:spPr>
        </p:pic>
        <p:grpSp>
          <p:nvGrpSpPr>
            <p:cNvPr id="55" name="Group 54">
              <a:extLst>
                <a:ext uri="{FF2B5EF4-FFF2-40B4-BE49-F238E27FC236}">
                  <a16:creationId xmlns:a16="http://schemas.microsoft.com/office/drawing/2014/main" id="{E6BE7584-CEE0-4A52-A604-806EEA542367}"/>
                </a:ext>
              </a:extLst>
            </p:cNvPr>
            <p:cNvGrpSpPr/>
            <p:nvPr/>
          </p:nvGrpSpPr>
          <p:grpSpPr>
            <a:xfrm>
              <a:off x="10282252" y="1250583"/>
              <a:ext cx="789461" cy="933306"/>
              <a:chOff x="10375385" y="1144751"/>
              <a:chExt cx="789461" cy="933306"/>
            </a:xfrm>
          </p:grpSpPr>
          <p:grpSp>
            <p:nvGrpSpPr>
              <p:cNvPr id="201" name="Group 200">
                <a:extLst>
                  <a:ext uri="{FF2B5EF4-FFF2-40B4-BE49-F238E27FC236}">
                    <a16:creationId xmlns:a16="http://schemas.microsoft.com/office/drawing/2014/main" id="{F1261C63-789E-4DF2-A9E3-C49E98BF3FFD}"/>
                  </a:ext>
                </a:extLst>
              </p:cNvPr>
              <p:cNvGrpSpPr/>
              <p:nvPr/>
            </p:nvGrpSpPr>
            <p:grpSpPr>
              <a:xfrm>
                <a:off x="10375385" y="1144751"/>
                <a:ext cx="789461" cy="933306"/>
                <a:chOff x="5700065" y="2048542"/>
                <a:chExt cx="789461" cy="933306"/>
              </a:xfrm>
            </p:grpSpPr>
            <p:sp>
              <p:nvSpPr>
                <p:cNvPr id="202" name="Title 1">
                  <a:extLst>
                    <a:ext uri="{FF2B5EF4-FFF2-40B4-BE49-F238E27FC236}">
                      <a16:creationId xmlns:a16="http://schemas.microsoft.com/office/drawing/2014/main" id="{552D74FB-65F5-43FA-8DBB-2B19356128E8}"/>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Aplicativos web</a:t>
                  </a:r>
                </a:p>
              </p:txBody>
            </p:sp>
            <p:sp>
              <p:nvSpPr>
                <p:cNvPr id="203" name="Rectangle: Rounded Corners 202">
                  <a:extLst>
                    <a:ext uri="{FF2B5EF4-FFF2-40B4-BE49-F238E27FC236}">
                      <a16:creationId xmlns:a16="http://schemas.microsoft.com/office/drawing/2014/main" id="{80FD9EDD-12FF-414A-B233-6AB677C5E966}"/>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1" name="Graphic 230">
                <a:extLst>
                  <a:ext uri="{FF2B5EF4-FFF2-40B4-BE49-F238E27FC236}">
                    <a16:creationId xmlns:a16="http://schemas.microsoft.com/office/drawing/2014/main" id="{D9AB8CF3-3B6E-4E2F-9480-513DC1898C0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79209" y="1619113"/>
                <a:ext cx="380032" cy="380032"/>
              </a:xfrm>
              <a:prstGeom prst="rect">
                <a:avLst/>
              </a:prstGeom>
            </p:spPr>
          </p:pic>
        </p:grpSp>
        <p:grpSp>
          <p:nvGrpSpPr>
            <p:cNvPr id="59" name="Group 58">
              <a:extLst>
                <a:ext uri="{FF2B5EF4-FFF2-40B4-BE49-F238E27FC236}">
                  <a16:creationId xmlns:a16="http://schemas.microsoft.com/office/drawing/2014/main" id="{79CBA0D2-D571-4428-B44F-B8D0A981250A}"/>
                </a:ext>
              </a:extLst>
            </p:cNvPr>
            <p:cNvGrpSpPr/>
            <p:nvPr/>
          </p:nvGrpSpPr>
          <p:grpSpPr>
            <a:xfrm>
              <a:off x="4780115" y="2531914"/>
              <a:ext cx="789461" cy="933306"/>
              <a:chOff x="4873248" y="2426082"/>
              <a:chExt cx="789461" cy="933306"/>
            </a:xfrm>
          </p:grpSpPr>
          <p:grpSp>
            <p:nvGrpSpPr>
              <p:cNvPr id="219" name="Group 218">
                <a:extLst>
                  <a:ext uri="{FF2B5EF4-FFF2-40B4-BE49-F238E27FC236}">
                    <a16:creationId xmlns:a16="http://schemas.microsoft.com/office/drawing/2014/main" id="{D1E9D286-D9E5-400E-907E-79D7E6453EA8}"/>
                  </a:ext>
                </a:extLst>
              </p:cNvPr>
              <p:cNvGrpSpPr/>
              <p:nvPr/>
            </p:nvGrpSpPr>
            <p:grpSpPr>
              <a:xfrm>
                <a:off x="4873248" y="2426082"/>
                <a:ext cx="789461" cy="933306"/>
                <a:chOff x="5700065" y="2048542"/>
                <a:chExt cx="789461" cy="933306"/>
              </a:xfrm>
            </p:grpSpPr>
            <p:sp>
              <p:nvSpPr>
                <p:cNvPr id="220" name="Title 1">
                  <a:extLst>
                    <a:ext uri="{FF2B5EF4-FFF2-40B4-BE49-F238E27FC236}">
                      <a16:creationId xmlns:a16="http://schemas.microsoft.com/office/drawing/2014/main" id="{7A082A31-2C43-41F0-8A36-9CA432A126E4}"/>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GPS e sensor</a:t>
                  </a:r>
                </a:p>
              </p:txBody>
            </p:sp>
            <p:sp>
              <p:nvSpPr>
                <p:cNvPr id="221" name="Rectangle: Rounded Corners 220">
                  <a:extLst>
                    <a:ext uri="{FF2B5EF4-FFF2-40B4-BE49-F238E27FC236}">
                      <a16:creationId xmlns:a16="http://schemas.microsoft.com/office/drawing/2014/main" id="{24008043-030E-486E-9CAC-7AC875BC5366}"/>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2" name="Smart speaker">
                <a:extLst>
                  <a:ext uri="{FF2B5EF4-FFF2-40B4-BE49-F238E27FC236}">
                    <a16:creationId xmlns:a16="http://schemas.microsoft.com/office/drawing/2014/main" id="{26886317-92EC-46C4-9624-3F61AE2B3D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90473" y="2881048"/>
                <a:ext cx="153231" cy="418825"/>
              </a:xfrm>
              <a:prstGeom prst="rect">
                <a:avLst/>
              </a:prstGeom>
            </p:spPr>
          </p:pic>
        </p:grpSp>
        <p:grpSp>
          <p:nvGrpSpPr>
            <p:cNvPr id="61" name="Group 60">
              <a:extLst>
                <a:ext uri="{FF2B5EF4-FFF2-40B4-BE49-F238E27FC236}">
                  <a16:creationId xmlns:a16="http://schemas.microsoft.com/office/drawing/2014/main" id="{A84BB3CB-555A-4995-A449-036781B8C6F9}"/>
                </a:ext>
              </a:extLst>
            </p:cNvPr>
            <p:cNvGrpSpPr/>
            <p:nvPr/>
          </p:nvGrpSpPr>
          <p:grpSpPr>
            <a:xfrm>
              <a:off x="8056991" y="597165"/>
              <a:ext cx="789461" cy="1087067"/>
              <a:chOff x="8150124" y="491333"/>
              <a:chExt cx="789461" cy="1087067"/>
            </a:xfrm>
          </p:grpSpPr>
          <p:sp>
            <p:nvSpPr>
              <p:cNvPr id="169" name="Title 1">
                <a:extLst>
                  <a:ext uri="{FF2B5EF4-FFF2-40B4-BE49-F238E27FC236}">
                    <a16:creationId xmlns:a16="http://schemas.microsoft.com/office/drawing/2014/main" id="{9CB22F0C-1AB5-4596-AFE1-1F9FD0D37C4B}"/>
                  </a:ext>
                </a:extLst>
              </p:cNvPr>
              <p:cNvSpPr txBox="1">
                <a:spLocks/>
              </p:cNvSpPr>
              <p:nvPr/>
            </p:nvSpPr>
            <p:spPr>
              <a:xfrm>
                <a:off x="8150124" y="491333"/>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Registro de contêineres do Azure</a:t>
                </a:r>
              </a:p>
            </p:txBody>
          </p:sp>
          <p:sp>
            <p:nvSpPr>
              <p:cNvPr id="172" name="Rectangle: Rounded Corners 171">
                <a:extLst>
                  <a:ext uri="{FF2B5EF4-FFF2-40B4-BE49-F238E27FC236}">
                    <a16:creationId xmlns:a16="http://schemas.microsoft.com/office/drawing/2014/main" id="{B7402CBE-87AC-4D34-99BA-6A3624E0E197}"/>
                  </a:ext>
                </a:extLst>
              </p:cNvPr>
              <p:cNvSpPr/>
              <p:nvPr/>
            </p:nvSpPr>
            <p:spPr bwMode="auto">
              <a:xfrm>
                <a:off x="8275037" y="104054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234" name="Graphic 233">
                <a:extLst>
                  <a:ext uri="{FF2B5EF4-FFF2-40B4-BE49-F238E27FC236}">
                    <a16:creationId xmlns:a16="http://schemas.microsoft.com/office/drawing/2014/main" id="{009E0BD5-2A39-435C-8F1D-1158C41429FC}"/>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49628" y="1115136"/>
                <a:ext cx="388673" cy="388673"/>
              </a:xfrm>
              <a:prstGeom prst="rect">
                <a:avLst/>
              </a:prstGeom>
            </p:spPr>
          </p:pic>
        </p:grpSp>
        <p:grpSp>
          <p:nvGrpSpPr>
            <p:cNvPr id="60" name="Group 59">
              <a:extLst>
                <a:ext uri="{FF2B5EF4-FFF2-40B4-BE49-F238E27FC236}">
                  <a16:creationId xmlns:a16="http://schemas.microsoft.com/office/drawing/2014/main" id="{CA59C091-658A-46B6-913C-166B1E03A1D2}"/>
                </a:ext>
              </a:extLst>
            </p:cNvPr>
            <p:cNvGrpSpPr/>
            <p:nvPr/>
          </p:nvGrpSpPr>
          <p:grpSpPr>
            <a:xfrm>
              <a:off x="5787854" y="268457"/>
              <a:ext cx="789461" cy="933306"/>
              <a:chOff x="5880987" y="162625"/>
              <a:chExt cx="789461" cy="933306"/>
            </a:xfrm>
          </p:grpSpPr>
          <p:grpSp>
            <p:nvGrpSpPr>
              <p:cNvPr id="159" name="Group 158">
                <a:extLst>
                  <a:ext uri="{FF2B5EF4-FFF2-40B4-BE49-F238E27FC236}">
                    <a16:creationId xmlns:a16="http://schemas.microsoft.com/office/drawing/2014/main" id="{5C6B7793-CFA2-4A57-BBF0-6D3B08FC206B}"/>
                  </a:ext>
                </a:extLst>
              </p:cNvPr>
              <p:cNvGrpSpPr/>
              <p:nvPr/>
            </p:nvGrpSpPr>
            <p:grpSpPr>
              <a:xfrm>
                <a:off x="5880987" y="162625"/>
                <a:ext cx="789461" cy="933306"/>
                <a:chOff x="5700065" y="2048542"/>
                <a:chExt cx="789461" cy="933306"/>
              </a:xfrm>
            </p:grpSpPr>
            <p:sp>
              <p:nvSpPr>
                <p:cNvPr id="160" name="Title 1">
                  <a:extLst>
                    <a:ext uri="{FF2B5EF4-FFF2-40B4-BE49-F238E27FC236}">
                      <a16:creationId xmlns:a16="http://schemas.microsoft.com/office/drawing/2014/main" id="{E5CD2470-88E2-4169-A3CC-CD4B09C3E4D2}"/>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Gasodutos Azure</a:t>
                  </a:r>
                </a:p>
              </p:txBody>
            </p:sp>
            <p:sp>
              <p:nvSpPr>
                <p:cNvPr id="161" name="Rectangle: Rounded Corners 160">
                  <a:extLst>
                    <a:ext uri="{FF2B5EF4-FFF2-40B4-BE49-F238E27FC236}">
                      <a16:creationId xmlns:a16="http://schemas.microsoft.com/office/drawing/2014/main" id="{1A476062-8324-477B-92D0-2DB52F2CA45F}"/>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5" name="Azure DevOps 1" descr="Azure DevOps">
                <a:extLst>
                  <a:ext uri="{FF2B5EF4-FFF2-40B4-BE49-F238E27FC236}">
                    <a16:creationId xmlns:a16="http://schemas.microsoft.com/office/drawing/2014/main" id="{A73AA4FC-EB18-4EDE-BC01-841C8BB8FC76}"/>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04148" y="656265"/>
                <a:ext cx="341359" cy="341477"/>
              </a:xfrm>
              <a:prstGeom prst="rect">
                <a:avLst/>
              </a:prstGeom>
            </p:spPr>
          </p:pic>
        </p:grpSp>
        <p:pic>
          <p:nvPicPr>
            <p:cNvPr id="236" name="Graphic 235">
              <a:extLst>
                <a:ext uri="{FF2B5EF4-FFF2-40B4-BE49-F238E27FC236}">
                  <a16:creationId xmlns:a16="http://schemas.microsoft.com/office/drawing/2014/main" id="{93C56231-09DE-499F-A8C5-6EB00194683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462831" y="4017155"/>
              <a:ext cx="426523" cy="426523"/>
            </a:xfrm>
            <a:prstGeom prst="rect">
              <a:avLst/>
            </a:prstGeom>
          </p:spPr>
        </p:pic>
        <p:grpSp>
          <p:nvGrpSpPr>
            <p:cNvPr id="57" name="Group 56">
              <a:extLst>
                <a:ext uri="{FF2B5EF4-FFF2-40B4-BE49-F238E27FC236}">
                  <a16:creationId xmlns:a16="http://schemas.microsoft.com/office/drawing/2014/main" id="{14036FBE-DBAD-42D8-840F-292EC11EAC25}"/>
                </a:ext>
              </a:extLst>
            </p:cNvPr>
            <p:cNvGrpSpPr/>
            <p:nvPr/>
          </p:nvGrpSpPr>
          <p:grpSpPr>
            <a:xfrm>
              <a:off x="8413280" y="4707728"/>
              <a:ext cx="1063669" cy="1087195"/>
              <a:chOff x="8506413" y="4601896"/>
              <a:chExt cx="1063669" cy="1087195"/>
            </a:xfrm>
          </p:grpSpPr>
          <p:grpSp>
            <p:nvGrpSpPr>
              <p:cNvPr id="117" name="Group 116">
                <a:extLst>
                  <a:ext uri="{FF2B5EF4-FFF2-40B4-BE49-F238E27FC236}">
                    <a16:creationId xmlns:a16="http://schemas.microsoft.com/office/drawing/2014/main" id="{6740A202-098F-47F5-BE41-46DC8958532B}"/>
                  </a:ext>
                </a:extLst>
              </p:cNvPr>
              <p:cNvGrpSpPr/>
              <p:nvPr/>
            </p:nvGrpSpPr>
            <p:grpSpPr>
              <a:xfrm>
                <a:off x="8506413" y="4601896"/>
                <a:ext cx="1063669" cy="1087195"/>
                <a:chOff x="5700065" y="1894653"/>
                <a:chExt cx="1063669" cy="1087195"/>
              </a:xfrm>
            </p:grpSpPr>
            <p:sp>
              <p:nvSpPr>
                <p:cNvPr id="130" name="Title 1">
                  <a:extLst>
                    <a:ext uri="{FF2B5EF4-FFF2-40B4-BE49-F238E27FC236}">
                      <a16:creationId xmlns:a16="http://schemas.microsoft.com/office/drawing/2014/main" id="{4029D4D9-3034-454D-8D54-1A4BB94FDF8F}"/>
                    </a:ext>
                  </a:extLst>
                </p:cNvPr>
                <p:cNvSpPr txBox="1">
                  <a:spLocks/>
                </p:cNvSpPr>
                <p:nvPr/>
              </p:nvSpPr>
              <p:spPr>
                <a:xfrm>
                  <a:off x="5700065" y="1894653"/>
                  <a:ext cx="1063669"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defTabSz="914367">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Apache Kafka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em Azure </a:t>
                  </a:r>
                  <a:r>
                    <a:rPr lang="en-US" sz="1000" spc="0" err="1">
                      <a:solidFill>
                        <a:schemeClr val="bg1"/>
                      </a:solidFill>
                      <a:latin typeface="Segoe UI Semibold" panose="020B0702040204020203" pitchFamily="34" charset="0"/>
                      <a:cs typeface="Segoe UI Semibold" panose="020B0702040204020203" pitchFamily="34" charset="0"/>
                    </a:rPr>
                    <a:t>HDInsights</a:t>
                  </a:r>
                  <a:endParaRPr lang="en-US" sz="1000" spc="0">
                    <a:solidFill>
                      <a:schemeClr val="bg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6DAAB5EC-77D5-4B54-82C5-B8B476B0061E}"/>
                    </a:ext>
                  </a:extLst>
                </p:cNvPr>
                <p:cNvSpPr/>
                <p:nvPr/>
              </p:nvSpPr>
              <p:spPr bwMode="auto">
                <a:xfrm>
                  <a:off x="5962972"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7" name="Graphic 236">
                <a:extLst>
                  <a:ext uri="{FF2B5EF4-FFF2-40B4-BE49-F238E27FC236}">
                    <a16:creationId xmlns:a16="http://schemas.microsoft.com/office/drawing/2014/main" id="{7E1645C9-3F03-474A-A840-AA96DCC0DC3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843663" y="5225579"/>
                <a:ext cx="389168" cy="389168"/>
              </a:xfrm>
              <a:prstGeom prst="rect">
                <a:avLst/>
              </a:prstGeom>
            </p:spPr>
          </p:pic>
        </p:grpSp>
        <p:pic>
          <p:nvPicPr>
            <p:cNvPr id="238" name="Picture 4" descr="Image result for azure databricks logo png">
              <a:extLst>
                <a:ext uri="{FF2B5EF4-FFF2-40B4-BE49-F238E27FC236}">
                  <a16:creationId xmlns:a16="http://schemas.microsoft.com/office/drawing/2014/main" id="{0219ABB1-BDB7-4124-BA4F-AE574460006F}"/>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1397004" y="2986524"/>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E052A304-192C-4DAC-85FA-4339E1990C1B}"/>
                </a:ext>
              </a:extLst>
            </p:cNvPr>
            <p:cNvSpPr/>
            <p:nvPr/>
          </p:nvSpPr>
          <p:spPr bwMode="auto">
            <a:xfrm>
              <a:off x="9654415" y="2071890"/>
              <a:ext cx="589415" cy="52482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9" name="Graphic 238">
              <a:extLst>
                <a:ext uri="{FF2B5EF4-FFF2-40B4-BE49-F238E27FC236}">
                  <a16:creationId xmlns:a16="http://schemas.microsoft.com/office/drawing/2014/main" id="{5B01EE9E-8201-467B-9CC5-3005EFA1B8AB}"/>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744872" y="2116979"/>
              <a:ext cx="404476" cy="404476"/>
            </a:xfrm>
            <a:prstGeom prst="rect">
              <a:avLst/>
            </a:prstGeom>
          </p:spPr>
        </p:pic>
        <p:grpSp>
          <p:nvGrpSpPr>
            <p:cNvPr id="64" name="Group 63">
              <a:extLst>
                <a:ext uri="{FF2B5EF4-FFF2-40B4-BE49-F238E27FC236}">
                  <a16:creationId xmlns:a16="http://schemas.microsoft.com/office/drawing/2014/main" id="{48FC2D6F-F831-4999-978C-DE67C7BBFF65}"/>
                </a:ext>
              </a:extLst>
            </p:cNvPr>
            <p:cNvGrpSpPr/>
            <p:nvPr/>
          </p:nvGrpSpPr>
          <p:grpSpPr>
            <a:xfrm>
              <a:off x="5788836" y="2531914"/>
              <a:ext cx="789461" cy="933306"/>
              <a:chOff x="5881969" y="2426082"/>
              <a:chExt cx="789461" cy="933306"/>
            </a:xfrm>
          </p:grpSpPr>
          <p:grpSp>
            <p:nvGrpSpPr>
              <p:cNvPr id="3" name="Group 2">
                <a:extLst>
                  <a:ext uri="{FF2B5EF4-FFF2-40B4-BE49-F238E27FC236}">
                    <a16:creationId xmlns:a16="http://schemas.microsoft.com/office/drawing/2014/main" id="{971BFB6B-41F6-476D-BA57-C50FC5185725}"/>
                  </a:ext>
                </a:extLst>
              </p:cNvPr>
              <p:cNvGrpSpPr/>
              <p:nvPr/>
            </p:nvGrpSpPr>
            <p:grpSpPr>
              <a:xfrm>
                <a:off x="5881969" y="2426082"/>
                <a:ext cx="789461" cy="933306"/>
                <a:chOff x="5700065" y="2048542"/>
                <a:chExt cx="789461" cy="933306"/>
              </a:xfrm>
            </p:grpSpPr>
            <p:sp>
              <p:nvSpPr>
                <p:cNvPr id="93" name="Title 1">
                  <a:extLst>
                    <a:ext uri="{FF2B5EF4-FFF2-40B4-BE49-F238E27FC236}">
                      <a16:creationId xmlns:a16="http://schemas.microsoft.com/office/drawing/2014/main" id="{AB7A2790-2F34-43F3-B5EC-4540C54C61ED}"/>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Gestão de API da Azure</a:t>
                  </a:r>
                </a:p>
              </p:txBody>
            </p:sp>
            <p:sp>
              <p:nvSpPr>
                <p:cNvPr id="100" name="Rectangle: Rounded Corners 99">
                  <a:extLst>
                    <a:ext uri="{FF2B5EF4-FFF2-40B4-BE49-F238E27FC236}">
                      <a16:creationId xmlns:a16="http://schemas.microsoft.com/office/drawing/2014/main" id="{CBB4B61D-7B97-4E17-9689-C6FE4413A79D}"/>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0" name="Graphic 239">
                <a:extLst>
                  <a:ext uri="{FF2B5EF4-FFF2-40B4-BE49-F238E27FC236}">
                    <a16:creationId xmlns:a16="http://schemas.microsoft.com/office/drawing/2014/main" id="{931671DE-7491-4AAE-B2BA-568101778AAC}"/>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086449" y="2901100"/>
                <a:ext cx="378720" cy="378720"/>
              </a:xfrm>
              <a:prstGeom prst="rect">
                <a:avLst/>
              </a:prstGeom>
            </p:spPr>
          </p:pic>
        </p:grpSp>
        <p:grpSp>
          <p:nvGrpSpPr>
            <p:cNvPr id="66" name="Group 65">
              <a:extLst>
                <a:ext uri="{FF2B5EF4-FFF2-40B4-BE49-F238E27FC236}">
                  <a16:creationId xmlns:a16="http://schemas.microsoft.com/office/drawing/2014/main" id="{635677AB-3497-4140-81E6-BC865E229DCA}"/>
                </a:ext>
              </a:extLst>
            </p:cNvPr>
            <p:cNvGrpSpPr/>
            <p:nvPr/>
          </p:nvGrpSpPr>
          <p:grpSpPr>
            <a:xfrm>
              <a:off x="4780115" y="3588870"/>
              <a:ext cx="789461" cy="779418"/>
              <a:chOff x="4873248" y="3483038"/>
              <a:chExt cx="789461" cy="779418"/>
            </a:xfrm>
          </p:grpSpPr>
          <p:grpSp>
            <p:nvGrpSpPr>
              <p:cNvPr id="223" name="Group 222">
                <a:extLst>
                  <a:ext uri="{FF2B5EF4-FFF2-40B4-BE49-F238E27FC236}">
                    <a16:creationId xmlns:a16="http://schemas.microsoft.com/office/drawing/2014/main" id="{9B425503-04D3-48F4-BE8F-DEBD5158833B}"/>
                  </a:ext>
                </a:extLst>
              </p:cNvPr>
              <p:cNvGrpSpPr/>
              <p:nvPr/>
            </p:nvGrpSpPr>
            <p:grpSpPr>
              <a:xfrm>
                <a:off x="4873248" y="3483038"/>
                <a:ext cx="789461" cy="779418"/>
                <a:chOff x="5700065" y="2202430"/>
                <a:chExt cx="789461" cy="779418"/>
              </a:xfrm>
            </p:grpSpPr>
            <p:sp>
              <p:nvSpPr>
                <p:cNvPr id="224" name="Title 1">
                  <a:extLst>
                    <a:ext uri="{FF2B5EF4-FFF2-40B4-BE49-F238E27FC236}">
                      <a16:creationId xmlns:a16="http://schemas.microsoft.com/office/drawing/2014/main" id="{04B4ED81-2C65-494D-B740-0B573079B4A1}"/>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Usuário final</a:t>
                  </a:r>
                </a:p>
              </p:txBody>
            </p:sp>
            <p:sp>
              <p:nvSpPr>
                <p:cNvPr id="225" name="Rectangle: Rounded Corners 224">
                  <a:extLst>
                    <a:ext uri="{FF2B5EF4-FFF2-40B4-BE49-F238E27FC236}">
                      <a16:creationId xmlns:a16="http://schemas.microsoft.com/office/drawing/2014/main" id="{4B20AE89-E0A1-4B56-8818-FF92F69A946C}"/>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1" name="people_4" title="Icon of a person">
                <a:extLst>
                  <a:ext uri="{FF2B5EF4-FFF2-40B4-BE49-F238E27FC236}">
                    <a16:creationId xmlns:a16="http://schemas.microsoft.com/office/drawing/2014/main" id="{85F74B84-9DD0-4B0C-80F3-D4BC13B6CE31}"/>
                  </a:ext>
                </a:extLst>
              </p:cNvPr>
              <p:cNvSpPr>
                <a:spLocks noChangeAspect="1" noEditPoints="1"/>
              </p:cNvSpPr>
              <p:nvPr/>
            </p:nvSpPr>
            <p:spPr bwMode="auto">
              <a:xfrm>
                <a:off x="5117704" y="3826520"/>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9C7E8F5-4145-4A2E-98FC-35C136902668}"/>
                </a:ext>
              </a:extLst>
            </p:cNvPr>
            <p:cNvGrpSpPr/>
            <p:nvPr/>
          </p:nvGrpSpPr>
          <p:grpSpPr>
            <a:xfrm>
              <a:off x="10281541" y="4861617"/>
              <a:ext cx="789461" cy="933306"/>
              <a:chOff x="10374674" y="4755785"/>
              <a:chExt cx="789461" cy="933306"/>
            </a:xfrm>
          </p:grpSpPr>
          <p:grpSp>
            <p:nvGrpSpPr>
              <p:cNvPr id="214" name="Group 213">
                <a:extLst>
                  <a:ext uri="{FF2B5EF4-FFF2-40B4-BE49-F238E27FC236}">
                    <a16:creationId xmlns:a16="http://schemas.microsoft.com/office/drawing/2014/main" id="{368DD4E8-129C-489C-9012-A5FC235269FE}"/>
                  </a:ext>
                </a:extLst>
              </p:cNvPr>
              <p:cNvGrpSpPr/>
              <p:nvPr/>
            </p:nvGrpSpPr>
            <p:grpSpPr>
              <a:xfrm>
                <a:off x="10374674" y="4755785"/>
                <a:ext cx="789461" cy="933306"/>
                <a:chOff x="5700065" y="2048542"/>
                <a:chExt cx="789461" cy="933306"/>
              </a:xfrm>
            </p:grpSpPr>
            <p:sp>
              <p:nvSpPr>
                <p:cNvPr id="215" name="Title 1">
                  <a:extLst>
                    <a:ext uri="{FF2B5EF4-FFF2-40B4-BE49-F238E27FC236}">
                      <a16:creationId xmlns:a16="http://schemas.microsoft.com/office/drawing/2014/main" id="{CB696498-C0E1-46F9-8537-507401A0B3DC}"/>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Cientistas de dados</a:t>
                  </a:r>
                </a:p>
              </p:txBody>
            </p:sp>
            <p:sp>
              <p:nvSpPr>
                <p:cNvPr id="216" name="Rectangle: Rounded Corners 215">
                  <a:extLst>
                    <a:ext uri="{FF2B5EF4-FFF2-40B4-BE49-F238E27FC236}">
                      <a16:creationId xmlns:a16="http://schemas.microsoft.com/office/drawing/2014/main" id="{9B099F04-E32A-4D4E-972D-6BE1F0F97814}"/>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2" name="people_4" title="Icon of a person">
                <a:extLst>
                  <a:ext uri="{FF2B5EF4-FFF2-40B4-BE49-F238E27FC236}">
                    <a16:creationId xmlns:a16="http://schemas.microsoft.com/office/drawing/2014/main" id="{A487B299-19E0-4A74-A771-B9C2EAD192D1}"/>
                  </a:ext>
                </a:extLst>
              </p:cNvPr>
              <p:cNvSpPr>
                <a:spLocks noChangeAspect="1" noEditPoints="1"/>
              </p:cNvSpPr>
              <p:nvPr/>
            </p:nvSpPr>
            <p:spPr bwMode="auto">
              <a:xfrm>
                <a:off x="10619130" y="5253155"/>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F671EB2-1FEE-4ACF-ACC4-DF98716E2A81}"/>
                </a:ext>
              </a:extLst>
            </p:cNvPr>
            <p:cNvGrpSpPr/>
            <p:nvPr/>
          </p:nvGrpSpPr>
          <p:grpSpPr>
            <a:xfrm>
              <a:off x="5787854" y="1628845"/>
              <a:ext cx="789461" cy="779418"/>
              <a:chOff x="5880987" y="1523013"/>
              <a:chExt cx="789461" cy="779418"/>
            </a:xfrm>
          </p:grpSpPr>
          <p:grpSp>
            <p:nvGrpSpPr>
              <p:cNvPr id="155" name="Group 154">
                <a:extLst>
                  <a:ext uri="{FF2B5EF4-FFF2-40B4-BE49-F238E27FC236}">
                    <a16:creationId xmlns:a16="http://schemas.microsoft.com/office/drawing/2014/main" id="{3E36D312-3941-4DAE-A1E8-7BA4AD4D839D}"/>
                  </a:ext>
                </a:extLst>
              </p:cNvPr>
              <p:cNvGrpSpPr/>
              <p:nvPr/>
            </p:nvGrpSpPr>
            <p:grpSpPr>
              <a:xfrm>
                <a:off x="5880987" y="1523013"/>
                <a:ext cx="789461" cy="779418"/>
                <a:chOff x="5700065" y="2202430"/>
                <a:chExt cx="789461" cy="779418"/>
              </a:xfrm>
            </p:grpSpPr>
            <p:sp>
              <p:nvSpPr>
                <p:cNvPr id="156" name="Title 1">
                  <a:extLst>
                    <a:ext uri="{FF2B5EF4-FFF2-40B4-BE49-F238E27FC236}">
                      <a16:creationId xmlns:a16="http://schemas.microsoft.com/office/drawing/2014/main" id="{871106D1-D1A4-4EFF-B496-6C7A8139A385}"/>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Github</a:t>
                  </a:r>
                </a:p>
              </p:txBody>
            </p:sp>
            <p:sp>
              <p:nvSpPr>
                <p:cNvPr id="158" name="Rectangle: Rounded Corners 157">
                  <a:extLst>
                    <a:ext uri="{FF2B5EF4-FFF2-40B4-BE49-F238E27FC236}">
                      <a16:creationId xmlns:a16="http://schemas.microsoft.com/office/drawing/2014/main" id="{B659E11B-BDAC-4C4B-801D-F7DC00AE134B}"/>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3" name="Picture 4" descr="Image result for github logo white">
                <a:extLst>
                  <a:ext uri="{FF2B5EF4-FFF2-40B4-BE49-F238E27FC236}">
                    <a16:creationId xmlns:a16="http://schemas.microsoft.com/office/drawing/2014/main" id="{D2AB7ED3-A6C6-493E-B1B8-A1CDEDA8048F}"/>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082344" y="1841020"/>
                <a:ext cx="384966" cy="38496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Image result for splunk logo png">
              <a:extLst>
                <a:ext uri="{FF2B5EF4-FFF2-40B4-BE49-F238E27FC236}">
                  <a16:creationId xmlns:a16="http://schemas.microsoft.com/office/drawing/2014/main" id="{810F6165-8EFA-4484-A275-411FE4EEC22B}"/>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9489573" y="5727479"/>
              <a:ext cx="641350" cy="24935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FD5AF49D-BF59-43CC-BD7A-FF98B9A8DE58}"/>
                </a:ext>
              </a:extLst>
            </p:cNvPr>
            <p:cNvGrpSpPr/>
            <p:nvPr/>
          </p:nvGrpSpPr>
          <p:grpSpPr>
            <a:xfrm>
              <a:off x="5916814" y="4172198"/>
              <a:ext cx="678720" cy="229044"/>
              <a:chOff x="5870247" y="4214531"/>
              <a:chExt cx="678720" cy="229044"/>
            </a:xfrm>
          </p:grpSpPr>
          <p:sp>
            <p:nvSpPr>
              <p:cNvPr id="245" name="TextBox 244">
                <a:extLst>
                  <a:ext uri="{FF2B5EF4-FFF2-40B4-BE49-F238E27FC236}">
                    <a16:creationId xmlns:a16="http://schemas.microsoft.com/office/drawing/2014/main" id="{A78CF74B-6CDB-4F88-88E4-6E0FFE565284}"/>
                  </a:ext>
                </a:extLst>
              </p:cNvPr>
              <p:cNvSpPr txBox="1"/>
              <p:nvPr/>
            </p:nvSpPr>
            <p:spPr>
              <a:xfrm>
                <a:off x="6122510" y="4214531"/>
                <a:ext cx="426457" cy="184666"/>
              </a:xfrm>
              <a:prstGeom prst="rect">
                <a:avLst/>
              </a:prstGeom>
              <a:noFill/>
            </p:spPr>
            <p:txBody>
              <a:bodyPr wrap="square" lIns="0" tIns="45720" rIns="0" bIns="0" rtlCol="0" anchor="ctr">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bold" panose="020B0702040204020203" pitchFamily="34" charset="0"/>
                    <a:cs typeface="Segoe UI Semibold" panose="020B0702040204020203" pitchFamily="34" charset="0"/>
                  </a:rPr>
                  <a:t>mVISE</a:t>
                </a:r>
                <a:endParaRPr kumimoji="0" lang="en-US" sz="800" b="0" i="1"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246" name="Picture 245" descr="Image result for mVISE logo">
                <a:extLst>
                  <a:ext uri="{FF2B5EF4-FFF2-40B4-BE49-F238E27FC236}">
                    <a16:creationId xmlns:a16="http://schemas.microsoft.com/office/drawing/2014/main" id="{E93218B9-B58F-46EF-80AA-6F8D5F426166}"/>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5870247" y="4246354"/>
                <a:ext cx="187654" cy="197221"/>
              </a:xfrm>
              <a:custGeom>
                <a:avLst/>
                <a:gdLst>
                  <a:gd name="connsiteX0" fmla="*/ 0 w 1793631"/>
                  <a:gd name="connsiteY0" fmla="*/ 0 h 1885071"/>
                  <a:gd name="connsiteX1" fmla="*/ 1793631 w 1793631"/>
                  <a:gd name="connsiteY1" fmla="*/ 520505 h 1885071"/>
                  <a:gd name="connsiteX2" fmla="*/ 457200 w 1793631"/>
                  <a:gd name="connsiteY2" fmla="*/ 1885071 h 1885071"/>
                </a:gdLst>
                <a:ahLst/>
                <a:cxnLst>
                  <a:cxn ang="0">
                    <a:pos x="connsiteX0" y="connsiteY0"/>
                  </a:cxn>
                  <a:cxn ang="0">
                    <a:pos x="connsiteX1" y="connsiteY1"/>
                  </a:cxn>
                  <a:cxn ang="0">
                    <a:pos x="connsiteX2" y="connsiteY2"/>
                  </a:cxn>
                </a:cxnLst>
                <a:rect l="l" t="t" r="r" b="b"/>
                <a:pathLst>
                  <a:path w="1793631" h="1885071">
                    <a:moveTo>
                      <a:pt x="0" y="0"/>
                    </a:moveTo>
                    <a:lnTo>
                      <a:pt x="1793631" y="520505"/>
                    </a:lnTo>
                    <a:lnTo>
                      <a:pt x="457200" y="1885071"/>
                    </a:lnTo>
                    <a:close/>
                  </a:path>
                </a:pathLst>
              </a:cu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80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Recomendações personalizadas em tempo real</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16810" y="2032690"/>
            <a:ext cx="3449799" cy="2769989"/>
          </a:xfrm>
          <a:prstGeom prst="rect">
            <a:avLst/>
          </a:prstGeom>
        </p:spPr>
        <p:txBody>
          <a:bodyPr wrap="square" lIns="0" rIns="0">
            <a:spAutoFit/>
          </a:bodyPr>
          <a:lstStyle/>
          <a:p>
            <a:pPr>
              <a:spcAft>
                <a:spcPts val="1200"/>
              </a:spcAft>
            </a:pPr>
            <a:r>
              <a:rPr lang="en-US" sz="1600" dirty="0" err="1">
                <a:solidFill>
                  <a:schemeClr val="bg1"/>
                </a:solidFill>
                <a:latin typeface="Segoe UI" panose="020B0502040204020203" pitchFamily="34" charset="0"/>
                <a:cs typeface="Segoe UI" panose="020B0502040204020203" pitchFamily="34" charset="0"/>
              </a:rPr>
              <a:t>Ajude</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os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clientes</a:t>
            </a:r>
            <a:r>
              <a:rPr lang="en-US" sz="1600" dirty="0">
                <a:solidFill>
                  <a:schemeClr val="bg1"/>
                </a:solidFill>
                <a:latin typeface="Segoe UI" panose="020B0502040204020203" pitchFamily="34" charset="0"/>
                <a:cs typeface="Segoe UI" panose="020B0502040204020203" pitchFamily="34" charset="0"/>
              </a:rPr>
              <a:t> a </a:t>
            </a:r>
            <a:r>
              <a:rPr lang="en-US" sz="1600" dirty="0" err="1">
                <a:solidFill>
                  <a:schemeClr val="bg1"/>
                </a:solidFill>
                <a:latin typeface="Segoe UI" panose="020B0502040204020203" pitchFamily="34" charset="0"/>
                <a:cs typeface="Segoe UI" panose="020B0502040204020203" pitchFamily="34" charset="0"/>
              </a:rPr>
              <a:t>descobrir</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itens</a:t>
            </a:r>
            <a:r>
              <a:rPr lang="en-US" sz="1600" dirty="0">
                <a:solidFill>
                  <a:schemeClr val="bg1"/>
                </a:solidFill>
                <a:latin typeface="Segoe UI" panose="020B0502040204020203" pitchFamily="34" charset="0"/>
                <a:cs typeface="Segoe UI" panose="020B0502040204020203" pitchFamily="34" charset="0"/>
              </a:rPr>
              <a:t> que </a:t>
            </a:r>
            <a:r>
              <a:rPr lang="en-US" sz="1600" dirty="0" err="1">
                <a:solidFill>
                  <a:schemeClr val="bg1"/>
                </a:solidFill>
                <a:latin typeface="Segoe UI" panose="020B0502040204020203" pitchFamily="34" charset="0"/>
                <a:cs typeface="Segoe UI" panose="020B0502040204020203" pitchFamily="34" charset="0"/>
              </a:rPr>
              <a:t>vão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adorar</a:t>
            </a:r>
            <a:r>
              <a:rPr lang="en-US" sz="1600" dirty="0">
                <a:solidFill>
                  <a:schemeClr val="bg1"/>
                </a:solidFill>
                <a:latin typeface="Segoe UI" panose="020B0502040204020203" pitchFamily="34" charset="0"/>
                <a:cs typeface="Segoe UI" panose="020B0502040204020203" pitchFamily="34" charset="0"/>
              </a:rPr>
              <a:t> com </a:t>
            </a:r>
            <a:r>
              <a:rPr lang="en-US" sz="1600" dirty="0" err="1">
                <a:solidFill>
                  <a:schemeClr val="bg1"/>
                </a:solidFill>
                <a:latin typeface="Segoe UI" panose="020B0502040204020203" pitchFamily="34" charset="0"/>
                <a:cs typeface="Segoe UI" panose="020B0502040204020203" pitchFamily="34" charset="0"/>
              </a:rPr>
              <a:t>personalização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tempo real e </a:t>
            </a:r>
            <a:r>
              <a:rPr lang="en-US" sz="1600" dirty="0" err="1">
                <a:solidFill>
                  <a:schemeClr val="bg1"/>
                </a:solidFill>
                <a:latin typeface="Segoe UI" panose="020B0502040204020203" pitchFamily="34" charset="0"/>
                <a:cs typeface="Segoe UI" panose="020B0502040204020203" pitchFamily="34" charset="0"/>
              </a:rPr>
              <a:t>recomendações</a:t>
            </a:r>
            <a:r>
              <a:rPr lang="en-US" sz="1600" dirty="0">
                <a:solidFill>
                  <a:schemeClr val="bg1"/>
                </a:solidFill>
                <a:latin typeface="Segoe UI" panose="020B0502040204020203" pitchFamily="34" charset="0"/>
                <a:cs typeface="Segoe UI" panose="020B0502040204020203" pitchFamily="34" charset="0"/>
              </a:rPr>
              <a:t> de </a:t>
            </a:r>
            <a:r>
              <a:rPr lang="en-US" sz="1600" dirty="0" err="1">
                <a:solidFill>
                  <a:schemeClr val="bg1"/>
                </a:solidFill>
                <a:latin typeface="Segoe UI" panose="020B0502040204020203" pitchFamily="34" charset="0"/>
                <a:cs typeface="Segoe UI" panose="020B0502040204020203" pitchFamily="34" charset="0"/>
              </a:rPr>
              <a:t>produtos</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a:solidFill>
                  <a:schemeClr val="bg1"/>
                </a:solidFill>
                <a:latin typeface="Segoe UI" panose="020B0502040204020203" pitchFamily="34" charset="0"/>
                <a:cs typeface="Segoe UI" panose="020B0502040204020203" pitchFamily="34" charset="0"/>
              </a:rPr>
              <a:t>Grandes volumes de dados do </a:t>
            </a:r>
            <a:r>
              <a:rPr lang="en-US" sz="1600" dirty="0" err="1">
                <a:solidFill>
                  <a:schemeClr val="bg1"/>
                </a:solidFill>
                <a:latin typeface="Segoe UI" panose="020B0502040204020203" pitchFamily="34" charset="0"/>
                <a:cs typeface="Segoe UI" panose="020B0502040204020203" pitchFamily="34" charset="0"/>
              </a:rPr>
              <a:t>produto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podem</a:t>
            </a:r>
            <a:r>
              <a:rPr lang="en-US" sz="1600" dirty="0">
                <a:solidFill>
                  <a:schemeClr val="bg1"/>
                </a:solidFill>
                <a:latin typeface="Segoe UI" panose="020B0502040204020203" pitchFamily="34" charset="0"/>
                <a:cs typeface="Segoe UI" panose="020B0502040204020203" pitchFamily="34" charset="0"/>
              </a:rPr>
              <a:t> ser </a:t>
            </a:r>
            <a:r>
              <a:rPr lang="en-US" sz="1600" dirty="0" err="1">
                <a:solidFill>
                  <a:schemeClr val="bg1"/>
                </a:solidFill>
                <a:latin typeface="Segoe UI" panose="020B0502040204020203" pitchFamily="34" charset="0"/>
                <a:cs typeface="Segoe UI" panose="020B0502040204020203" pitchFamily="34" charset="0"/>
              </a:rPr>
              <a:t>analisados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milissegundos</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err="1">
                <a:solidFill>
                  <a:schemeClr val="bg1"/>
                </a:solidFill>
                <a:latin typeface="Segoe UI" panose="020B0502040204020203" pitchFamily="34" charset="0"/>
                <a:cs typeface="Segoe UI" panose="020B0502040204020203" pitchFamily="34" charset="0"/>
              </a:rPr>
              <a:t>Baixa</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latência</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garante</a:t>
            </a:r>
            <a:r>
              <a:rPr lang="en-US" sz="1600" dirty="0">
                <a:solidFill>
                  <a:schemeClr val="bg1"/>
                </a:solidFill>
                <a:latin typeface="Segoe UI" panose="020B0502040204020203" pitchFamily="34" charset="0"/>
                <a:cs typeface="Segoe UI" panose="020B0502040204020203" pitchFamily="34" charset="0"/>
              </a:rPr>
              <a:t> alto </a:t>
            </a:r>
            <a:r>
              <a:rPr lang="en-US" sz="1600" dirty="0" err="1">
                <a:solidFill>
                  <a:schemeClr val="bg1"/>
                </a:solidFill>
                <a:latin typeface="Segoe UI" panose="020B0502040204020203" pitchFamily="34" charset="0"/>
                <a:cs typeface="Segoe UI" panose="020B0502040204020203" pitchFamily="34" charset="0"/>
              </a:rPr>
              <a:t>desempenho</a:t>
            </a:r>
            <a:r>
              <a:rPr lang="en-US" sz="1600" dirty="0">
                <a:solidFill>
                  <a:schemeClr val="bg1"/>
                </a:solidFill>
                <a:latin typeface="Segoe UI" panose="020B0502040204020203" pitchFamily="34" charset="0"/>
                <a:cs typeface="Segoe UI" panose="020B0502040204020203" pitchFamily="34" charset="0"/>
              </a:rPr>
              <a:t> de </a:t>
            </a:r>
            <a:r>
              <a:rPr lang="en-US" sz="1600" dirty="0" err="1">
                <a:solidFill>
                  <a:schemeClr val="bg1"/>
                </a:solidFill>
                <a:latin typeface="Segoe UI" panose="020B0502040204020203" pitchFamily="34" charset="0"/>
                <a:cs typeface="Segoe UI" panose="020B0502040204020203" pitchFamily="34" charset="0"/>
              </a:rPr>
              <a:t>aplicativos</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em</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todo</a:t>
            </a:r>
            <a:r>
              <a:rPr lang="en-US" sz="1600" dirty="0">
                <a:solidFill>
                  <a:schemeClr val="bg1"/>
                </a:solidFill>
                <a:latin typeface="Segoe UI" panose="020B0502040204020203" pitchFamily="34" charset="0"/>
                <a:cs typeface="Segoe UI" panose="020B0502040204020203" pitchFamily="34" charset="0"/>
              </a:rPr>
              <a:t> o </a:t>
            </a:r>
            <a:r>
              <a:rPr lang="en-US" sz="1600" dirty="0" err="1">
                <a:solidFill>
                  <a:schemeClr val="bg1"/>
                </a:solidFill>
                <a:latin typeface="Segoe UI" panose="020B0502040204020203" pitchFamily="34" charset="0"/>
                <a:cs typeface="Segoe UI" panose="020B0502040204020203" pitchFamily="34" charset="0"/>
              </a:rPr>
              <a:t>mundo</a:t>
            </a:r>
            <a:endParaRPr lang="en-US" sz="1600" dirty="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dirty="0" err="1">
                <a:solidFill>
                  <a:schemeClr val="bg1"/>
                </a:solidFill>
                <a:latin typeface="Segoe UI" panose="020B0502040204020203" pitchFamily="34" charset="0"/>
                <a:cs typeface="Segoe UI" panose="020B0502040204020203" pitchFamily="34" charset="0"/>
              </a:rPr>
              <a:t>Modelos</a:t>
            </a:r>
            <a:r>
              <a:rPr lang="en-US" sz="1600" dirty="0">
                <a:solidFill>
                  <a:schemeClr val="bg1"/>
                </a:solidFill>
                <a:latin typeface="Segoe UI" panose="020B0502040204020203" pitchFamily="34" charset="0"/>
                <a:cs typeface="Segoe UI" panose="020B0502040204020203" pitchFamily="34" charset="0"/>
              </a:rPr>
              <a:t> de </a:t>
            </a:r>
            <a:r>
              <a:rPr lang="en-US" sz="1600" dirty="0" err="1">
                <a:solidFill>
                  <a:schemeClr val="bg1"/>
                </a:solidFill>
                <a:latin typeface="Segoe UI" panose="020B0502040204020203" pitchFamily="34" charset="0"/>
                <a:cs typeface="Segoe UI" panose="020B0502040204020203" pitchFamily="34" charset="0"/>
              </a:rPr>
              <a:t>consistência</a:t>
            </a:r>
            <a:r>
              <a:rPr lang="en-US" sz="1600" dirty="0">
                <a:solidFill>
                  <a:schemeClr val="bg1"/>
                </a:solidFill>
                <a:latin typeface="Segoe UI" panose="020B0502040204020203" pitchFamily="34" charset="0"/>
                <a:cs typeface="Segoe UI" panose="020B0502040204020203" pitchFamily="34" charset="0"/>
              </a:rPr>
              <a:t> de dados tunable para </a:t>
            </a:r>
            <a:r>
              <a:rPr lang="en-US" sz="1600" dirty="0" err="1">
                <a:solidFill>
                  <a:schemeClr val="bg1"/>
                </a:solidFill>
                <a:latin typeface="Segoe UI" panose="020B0502040204020203" pitchFamily="34" charset="0"/>
                <a:cs typeface="Segoe UI" panose="020B0502040204020203" pitchFamily="34" charset="0"/>
              </a:rPr>
              <a:t>uma</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visão</a:t>
            </a:r>
            <a:r>
              <a:rPr lang="en-US" sz="1600" dirty="0">
                <a:solidFill>
                  <a:schemeClr val="bg1"/>
                </a:solidFill>
                <a:latin typeface="Segoe UI" panose="020B0502040204020203" pitchFamily="34" charset="0"/>
                <a:cs typeface="Segoe UI" panose="020B0502040204020203" pitchFamily="34" charset="0"/>
              </a:rPr>
              <a:t> </a:t>
            </a:r>
            <a:r>
              <a:rPr lang="en-US" sz="1600" dirty="0" err="1">
                <a:solidFill>
                  <a:schemeClr val="bg1"/>
                </a:solidFill>
                <a:latin typeface="Segoe UI" panose="020B0502040204020203" pitchFamily="34" charset="0"/>
                <a:cs typeface="Segoe UI" panose="020B0502040204020203" pitchFamily="34" charset="0"/>
              </a:rPr>
              <a:t>rápida</a:t>
            </a:r>
            <a:endParaRPr lang="en-US" sz="1600" dirty="0">
              <a:solidFill>
                <a:schemeClr val="bg1"/>
              </a:solidFill>
              <a:latin typeface="Segoe UI" panose="020B0502040204020203" pitchFamily="34" charset="0"/>
              <a:cs typeface="Segoe UI" panose="020B0502040204020203" pitchFamily="34" charset="0"/>
            </a:endParaRPr>
          </a:p>
        </p:txBody>
      </p:sp>
      <p:pic>
        <p:nvPicPr>
          <p:cNvPr id="153" name="Picture 152">
            <a:extLst>
              <a:ext uri="{FF2B5EF4-FFF2-40B4-BE49-F238E27FC236}">
                <a16:creationId xmlns:a16="http://schemas.microsoft.com/office/drawing/2014/main" id="{534B6B53-938D-4C11-BD47-4A11D97F8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a:extLst>
              <a:ext uri="{FF2B5EF4-FFF2-40B4-BE49-F238E27FC236}">
                <a16:creationId xmlns:a16="http://schemas.microsoft.com/office/drawing/2014/main" id="{9DF0AFE9-BC97-4F78-A942-6F2C262B079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604553" y="6299191"/>
            <a:ext cx="480252" cy="47753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close up of a logo&#10;&#10;Description automatically generated">
            <a:extLst>
              <a:ext uri="{FF2B5EF4-FFF2-40B4-BE49-F238E27FC236}">
                <a16:creationId xmlns:a16="http://schemas.microsoft.com/office/drawing/2014/main" id="{C8762E61-068E-4554-BFCE-7BB60A2EAA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0338" y="6314801"/>
            <a:ext cx="908771" cy="446319"/>
          </a:xfrm>
          <a:prstGeom prst="rect">
            <a:avLst/>
          </a:prstGeom>
        </p:spPr>
      </p:pic>
      <p:grpSp>
        <p:nvGrpSpPr>
          <p:cNvPr id="4" name="Group 3">
            <a:extLst>
              <a:ext uri="{FF2B5EF4-FFF2-40B4-BE49-F238E27FC236}">
                <a16:creationId xmlns:a16="http://schemas.microsoft.com/office/drawing/2014/main" id="{2736CACA-432C-4579-8BD9-3EA7C8FC8168}"/>
              </a:ext>
            </a:extLst>
          </p:cNvPr>
          <p:cNvGrpSpPr/>
          <p:nvPr/>
        </p:nvGrpSpPr>
        <p:grpSpPr>
          <a:xfrm>
            <a:off x="5895198" y="259352"/>
            <a:ext cx="4501661" cy="5678896"/>
            <a:chOff x="5895198" y="259352"/>
            <a:chExt cx="4501661" cy="5678896"/>
          </a:xfrm>
        </p:grpSpPr>
        <p:sp>
          <p:nvSpPr>
            <p:cNvPr id="127" name="Rectangle: Rounded Corners 126">
              <a:extLst>
                <a:ext uri="{FF2B5EF4-FFF2-40B4-BE49-F238E27FC236}">
                  <a16:creationId xmlns:a16="http://schemas.microsoft.com/office/drawing/2014/main" id="{68769F5B-D22C-4A00-8DE3-4DEDD59E0972}"/>
                </a:ext>
              </a:extLst>
            </p:cNvPr>
            <p:cNvSpPr/>
            <p:nvPr/>
          </p:nvSpPr>
          <p:spPr bwMode="auto">
            <a:xfrm>
              <a:off x="9397575" y="4661374"/>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40727EDB-8104-4C2B-96EF-30FF3A75A521}"/>
                </a:ext>
              </a:extLst>
            </p:cNvPr>
            <p:cNvSpPr txBox="1"/>
            <p:nvPr/>
          </p:nvSpPr>
          <p:spPr>
            <a:xfrm>
              <a:off x="8950153" y="4119716"/>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Lago De Dados </a:t>
              </a:r>
              <a:br>
                <a:rPr lang="en-US" sz="1200">
                  <a:solidFill>
                    <a:srgbClr val="FFFFFF"/>
                  </a:solidFill>
                </a:rPr>
              </a:br>
              <a:r>
                <a:rPr lang="en-US" sz="1000" i="1">
                  <a:solidFill>
                    <a:srgbClr val="FFFFFF"/>
                  </a:solidFill>
                </a:rPr>
                <a:t>offline cru </a:t>
              </a:r>
              <a:br>
                <a:rPr lang="en-US" sz="1000" i="1">
                  <a:solidFill>
                    <a:srgbClr val="FFFFFF"/>
                  </a:solidFill>
                </a:rPr>
              </a:br>
              <a:r>
                <a:rPr lang="en-US" sz="1000" i="1">
                  <a:solidFill>
                    <a:srgbClr val="FFFFFF"/>
                  </a:solidFill>
                </a:rPr>
                <a:t>armazenamento de dados</a:t>
              </a:r>
            </a:p>
          </p:txBody>
        </p:sp>
        <p:grpSp>
          <p:nvGrpSpPr>
            <p:cNvPr id="78" name="Group 77">
              <a:extLst>
                <a:ext uri="{FF2B5EF4-FFF2-40B4-BE49-F238E27FC236}">
                  <a16:creationId xmlns:a16="http://schemas.microsoft.com/office/drawing/2014/main" id="{F7CB34D7-B0C8-46C5-A3E1-E9F3D0899B2D}"/>
                </a:ext>
              </a:extLst>
            </p:cNvPr>
            <p:cNvGrpSpPr/>
            <p:nvPr/>
          </p:nvGrpSpPr>
          <p:grpSpPr>
            <a:xfrm>
              <a:off x="7422675" y="3953517"/>
              <a:ext cx="1443485" cy="1256497"/>
              <a:chOff x="8913198" y="5168937"/>
              <a:chExt cx="1443485" cy="1256497"/>
            </a:xfrm>
          </p:grpSpPr>
          <p:sp>
            <p:nvSpPr>
              <p:cNvPr id="109" name="TextBox 108">
                <a:extLst>
                  <a:ext uri="{FF2B5EF4-FFF2-40B4-BE49-F238E27FC236}">
                    <a16:creationId xmlns:a16="http://schemas.microsoft.com/office/drawing/2014/main" id="{1B8B7104-72C1-4D66-B09D-82D3982559A7}"/>
                  </a:ext>
                </a:extLst>
              </p:cNvPr>
              <p:cNvSpPr txBox="1"/>
              <p:nvPr/>
            </p:nvSpPr>
            <p:spPr>
              <a:xfrm>
                <a:off x="8913198" y="5168937"/>
                <a:ext cx="1443485" cy="655564"/>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Apache Spark no Azure HDInsight</a:t>
                </a:r>
                <a:br>
                  <a:rPr lang="en-US" sz="1200">
                    <a:solidFill>
                      <a:srgbClr val="FFFFFF"/>
                    </a:solidFill>
                  </a:rPr>
                </a:br>
                <a:r>
                  <a:rPr lang="en-US" sz="1000" i="1">
                    <a:solidFill>
                      <a:srgbClr val="FFFFFF"/>
                    </a:solidFill>
                  </a:rPr>
                  <a:t>produto e </a:t>
                </a:r>
                <a:br>
                  <a:rPr lang="en-US" sz="1000" i="1">
                    <a:solidFill>
                      <a:srgbClr val="FFFFFF"/>
                    </a:solidFill>
                  </a:rPr>
                </a:br>
                <a:r>
                  <a:rPr lang="en-US" sz="1000" i="1">
                    <a:solidFill>
                      <a:srgbClr val="FFFFFF"/>
                    </a:solidFill>
                  </a:rPr>
                  <a:t>análise do cliente</a:t>
                </a:r>
              </a:p>
            </p:txBody>
          </p:sp>
          <p:grpSp>
            <p:nvGrpSpPr>
              <p:cNvPr id="111" name="Group 110">
                <a:extLst>
                  <a:ext uri="{FF2B5EF4-FFF2-40B4-BE49-F238E27FC236}">
                    <a16:creationId xmlns:a16="http://schemas.microsoft.com/office/drawing/2014/main" id="{1F72EA54-B417-4CE6-A839-45DBA70E6AC7}"/>
                  </a:ext>
                </a:extLst>
              </p:cNvPr>
              <p:cNvGrpSpPr/>
              <p:nvPr/>
            </p:nvGrpSpPr>
            <p:grpSpPr>
              <a:xfrm>
                <a:off x="8989162" y="5876794"/>
                <a:ext cx="1291557" cy="548640"/>
                <a:chOff x="9063870" y="5604080"/>
                <a:chExt cx="1291557" cy="548640"/>
              </a:xfrm>
            </p:grpSpPr>
            <p:grpSp>
              <p:nvGrpSpPr>
                <p:cNvPr id="114" name="Group 113">
                  <a:extLst>
                    <a:ext uri="{FF2B5EF4-FFF2-40B4-BE49-F238E27FC236}">
                      <a16:creationId xmlns:a16="http://schemas.microsoft.com/office/drawing/2014/main" id="{AB259FA8-6126-4D24-B043-59C5E972CCF4}"/>
                    </a:ext>
                  </a:extLst>
                </p:cNvPr>
                <p:cNvGrpSpPr/>
                <p:nvPr/>
              </p:nvGrpSpPr>
              <p:grpSpPr>
                <a:xfrm>
                  <a:off x="9063870" y="5604080"/>
                  <a:ext cx="548640" cy="548640"/>
                  <a:chOff x="10816045" y="5553948"/>
                  <a:chExt cx="548640" cy="548640"/>
                </a:xfrm>
              </p:grpSpPr>
              <p:sp>
                <p:nvSpPr>
                  <p:cNvPr id="120" name="Rectangle: Rounded Corners 119">
                    <a:extLst>
                      <a:ext uri="{FF2B5EF4-FFF2-40B4-BE49-F238E27FC236}">
                        <a16:creationId xmlns:a16="http://schemas.microsoft.com/office/drawing/2014/main" id="{B1E2C4DB-7D03-4D3A-B699-9385B207588C}"/>
                      </a:ext>
                    </a:extLst>
                  </p:cNvPr>
                  <p:cNvSpPr/>
                  <p:nvPr/>
                </p:nvSpPr>
                <p:spPr bwMode="auto">
                  <a:xfrm>
                    <a:off x="10816045" y="555394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6" descr="Image result for azure hdinsight logo png">
                    <a:extLst>
                      <a:ext uri="{FF2B5EF4-FFF2-40B4-BE49-F238E27FC236}">
                        <a16:creationId xmlns:a16="http://schemas.microsoft.com/office/drawing/2014/main" id="{E0E6A468-82F7-40AC-8050-C39647169FD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884625" y="5663676"/>
                    <a:ext cx="411480" cy="3291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9229D4EB-F292-4226-8BEE-565D8FEBAD63}"/>
                    </a:ext>
                  </a:extLst>
                </p:cNvPr>
                <p:cNvGrpSpPr/>
                <p:nvPr/>
              </p:nvGrpSpPr>
              <p:grpSpPr>
                <a:xfrm>
                  <a:off x="9654091" y="5604080"/>
                  <a:ext cx="701336" cy="548640"/>
                  <a:chOff x="11082292" y="5906373"/>
                  <a:chExt cx="701336" cy="548640"/>
                </a:xfrm>
              </p:grpSpPr>
              <p:sp>
                <p:nvSpPr>
                  <p:cNvPr id="116" name="Rectangle: Rounded Corners 115">
                    <a:extLst>
                      <a:ext uri="{FF2B5EF4-FFF2-40B4-BE49-F238E27FC236}">
                        <a16:creationId xmlns:a16="http://schemas.microsoft.com/office/drawing/2014/main" id="{DD42FDDF-41A3-4E34-B35E-1A8D098AD69D}"/>
                      </a:ext>
                    </a:extLst>
                  </p:cNvPr>
                  <p:cNvSpPr/>
                  <p:nvPr/>
                </p:nvSpPr>
                <p:spPr bwMode="auto">
                  <a:xfrm>
                    <a:off x="11158945" y="590637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4" descr="Image result for apache spark logo png">
                    <a:extLst>
                      <a:ext uri="{FF2B5EF4-FFF2-40B4-BE49-F238E27FC236}">
                        <a16:creationId xmlns:a16="http://schemas.microsoft.com/office/drawing/2014/main" id="{39F48668-FD19-4F53-BAA7-2585008CE40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082292" y="5937946"/>
                    <a:ext cx="701336" cy="49586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9" name="Rectangle: Rounded Corners 78">
              <a:extLst>
                <a:ext uri="{FF2B5EF4-FFF2-40B4-BE49-F238E27FC236}">
                  <a16:creationId xmlns:a16="http://schemas.microsoft.com/office/drawing/2014/main" id="{6ED84A7E-8776-417D-B8EF-66233BDDCEF4}"/>
                </a:ext>
              </a:extLst>
            </p:cNvPr>
            <p:cNvSpPr/>
            <p:nvPr/>
          </p:nvSpPr>
          <p:spPr bwMode="auto">
            <a:xfrm>
              <a:off x="6048543" y="3869806"/>
              <a:ext cx="4139496" cy="166228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2C29B162-E80C-40A5-A5F4-547CED682343}"/>
                </a:ext>
              </a:extLst>
            </p:cNvPr>
            <p:cNvSpPr txBox="1"/>
            <p:nvPr/>
          </p:nvSpPr>
          <p:spPr>
            <a:xfrm>
              <a:off x="6896546" y="5587383"/>
              <a:ext cx="2443491"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Serviço de recomendações offline</a:t>
              </a:r>
              <a:br>
                <a:rPr lang="en-US" sz="1200">
                  <a:solidFill>
                    <a:srgbClr val="FFFFFF"/>
                  </a:solidFill>
                </a:rPr>
              </a:br>
              <a:r>
                <a:rPr lang="en-US" sz="1000">
                  <a:solidFill>
                    <a:srgbClr val="50E6FF"/>
                  </a:solidFill>
                  <a:latin typeface="+mj-lt"/>
                </a:rPr>
                <a:t>CAMINHO FRIO</a:t>
              </a:r>
              <a:endParaRPr lang="en-US" sz="1000" i="1">
                <a:solidFill>
                  <a:srgbClr val="50E6FF"/>
                </a:solidFill>
                <a:latin typeface="+mj-lt"/>
              </a:endParaRPr>
            </a:p>
          </p:txBody>
        </p:sp>
        <p:cxnSp>
          <p:nvCxnSpPr>
            <p:cNvPr id="83" name="Straight Arrow Connector 82">
              <a:extLst>
                <a:ext uri="{FF2B5EF4-FFF2-40B4-BE49-F238E27FC236}">
                  <a16:creationId xmlns:a16="http://schemas.microsoft.com/office/drawing/2014/main" id="{A38A2AC9-3187-42A2-8303-75C9FDB12AD2}"/>
                </a:ext>
              </a:extLst>
            </p:cNvPr>
            <p:cNvCxnSpPr>
              <a:stCxn id="88" idx="2"/>
              <a:endCxn id="107" idx="0"/>
            </p:cNvCxnSpPr>
            <p:nvPr/>
          </p:nvCxnSpPr>
          <p:spPr>
            <a:xfrm flipH="1">
              <a:off x="6616941" y="3478073"/>
              <a:ext cx="1911"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C5ABA15-7D6F-4543-BC28-376CE54E07B6}"/>
                </a:ext>
              </a:extLst>
            </p:cNvPr>
            <p:cNvCxnSpPr>
              <a:cxnSpLocks/>
              <a:stCxn id="91" idx="2"/>
              <a:endCxn id="129" idx="0"/>
            </p:cNvCxnSpPr>
            <p:nvPr/>
          </p:nvCxnSpPr>
          <p:spPr>
            <a:xfrm flipH="1">
              <a:off x="9671896" y="3478073"/>
              <a:ext cx="3220"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EA3D865-4557-46FD-A46C-505FC0D258AE}"/>
                </a:ext>
              </a:extLst>
            </p:cNvPr>
            <p:cNvCxnSpPr>
              <a:cxnSpLocks/>
              <a:stCxn id="127" idx="1"/>
            </p:cNvCxnSpPr>
            <p:nvPr/>
          </p:nvCxnSpPr>
          <p:spPr>
            <a:xfrm flipH="1" flipV="1">
              <a:off x="8715433" y="4932168"/>
              <a:ext cx="682142" cy="3526"/>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3860D159-54D7-486D-B26D-CABE2D9A2D1F}"/>
                </a:ext>
              </a:extLst>
            </p:cNvPr>
            <p:cNvCxnSpPr>
              <a:cxnSpLocks/>
              <a:stCxn id="106" idx="2"/>
              <a:endCxn id="127" idx="2"/>
            </p:cNvCxnSpPr>
            <p:nvPr/>
          </p:nvCxnSpPr>
          <p:spPr>
            <a:xfrm rot="16200000" flipH="1">
              <a:off x="8144417" y="3682536"/>
              <a:ext cx="12700" cy="3054955"/>
            </a:xfrm>
            <a:prstGeom prst="bentConnector3">
              <a:avLst>
                <a:gd name="adj1" fmla="val 1800000"/>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1737C18-9916-4F34-800B-8ADFF4593258}"/>
                </a:ext>
              </a:extLst>
            </p:cNvPr>
            <p:cNvGrpSpPr/>
            <p:nvPr/>
          </p:nvGrpSpPr>
          <p:grpSpPr>
            <a:xfrm>
              <a:off x="5895198" y="4119716"/>
              <a:ext cx="1443485" cy="1090298"/>
              <a:chOff x="7109964" y="4878940"/>
              <a:chExt cx="1443485" cy="1090298"/>
            </a:xfrm>
          </p:grpSpPr>
          <p:sp>
            <p:nvSpPr>
              <p:cNvPr id="106" name="Rectangle: Rounded Corners 105">
                <a:extLst>
                  <a:ext uri="{FF2B5EF4-FFF2-40B4-BE49-F238E27FC236}">
                    <a16:creationId xmlns:a16="http://schemas.microsoft.com/office/drawing/2014/main" id="{4052009E-F7DC-4123-A435-380D6B2C76B9}"/>
                  </a:ext>
                </a:extLst>
              </p:cNvPr>
              <p:cNvSpPr/>
              <p:nvPr/>
            </p:nvSpPr>
            <p:spPr bwMode="auto">
              <a:xfrm>
                <a:off x="7557386" y="542059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4990932C-FCD5-4D4F-8C3C-D37010C19CC2}"/>
                  </a:ext>
                </a:extLst>
              </p:cNvPr>
              <p:cNvSpPr txBox="1"/>
              <p:nvPr/>
            </p:nvSpPr>
            <p:spPr>
              <a:xfrm>
                <a:off x="7109964" y="4878940"/>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Hub de eventos</a:t>
                </a:r>
                <a:br>
                  <a:rPr lang="en-US" sz="1200">
                    <a:solidFill>
                      <a:srgbClr val="FFFFFF"/>
                    </a:solidFill>
                    <a:latin typeface="Segoe UI Semibold" panose="020B0702040204020203" pitchFamily="34" charset="0"/>
                    <a:cs typeface="Segoe UI Semibold" panose="020B0702040204020203" pitchFamily="34" charset="0"/>
                  </a:rPr>
                </a:br>
                <a:r>
                  <a:rPr lang="en-US" sz="1000" i="1">
                    <a:solidFill>
                      <a:srgbClr val="FFFFFF"/>
                    </a:solidFill>
                  </a:rPr>
                  <a:t>dados do cliente </a:t>
                </a:r>
                <a:br>
                  <a:rPr lang="en-US" sz="1000" i="1">
                    <a:solidFill>
                      <a:srgbClr val="FFFFFF"/>
                    </a:solidFill>
                  </a:rPr>
                </a:br>
                <a:r>
                  <a:rPr lang="en-US" sz="1000" i="1">
                    <a:solidFill>
                      <a:srgbClr val="FFFFFF"/>
                    </a:solidFill>
                  </a:rPr>
                  <a:t>Ingestão</a:t>
                </a:r>
              </a:p>
            </p:txBody>
          </p:sp>
          <p:pic>
            <p:nvPicPr>
              <p:cNvPr id="108" name="Graphic 107">
                <a:extLst>
                  <a:ext uri="{FF2B5EF4-FFF2-40B4-BE49-F238E27FC236}">
                    <a16:creationId xmlns:a16="http://schemas.microsoft.com/office/drawing/2014/main" id="{7A868A45-6681-47EC-8267-0EC786A554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25966" y="5489178"/>
                <a:ext cx="411480" cy="411480"/>
              </a:xfrm>
              <a:prstGeom prst="rect">
                <a:avLst/>
              </a:prstGeom>
            </p:spPr>
          </p:pic>
        </p:grpSp>
        <p:sp>
          <p:nvSpPr>
            <p:cNvPr id="88" name="Rectangle: Rounded Corners 87">
              <a:extLst>
                <a:ext uri="{FF2B5EF4-FFF2-40B4-BE49-F238E27FC236}">
                  <a16:creationId xmlns:a16="http://schemas.microsoft.com/office/drawing/2014/main" id="{25994113-1BE5-44A1-B612-33D532F2E60B}"/>
                </a:ext>
              </a:extLst>
            </p:cNvPr>
            <p:cNvSpPr/>
            <p:nvPr/>
          </p:nvSpPr>
          <p:spPr bwMode="auto">
            <a:xfrm>
              <a:off x="6344532" y="292943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54126567-8453-4225-AEA6-AEB15E0D5D40}"/>
                </a:ext>
              </a:extLst>
            </p:cNvPr>
            <p:cNvSpPr txBox="1"/>
            <p:nvPr/>
          </p:nvSpPr>
          <p:spPr>
            <a:xfrm>
              <a:off x="5972202" y="2498575"/>
              <a:ext cx="1293300" cy="3785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rPr>
                <a:t> </a:t>
              </a:r>
              <a:r>
                <a:rPr lang="en-US" sz="1200">
                  <a:solidFill>
                    <a:srgbClr val="FFFFFF"/>
                  </a:solidFill>
                  <a:latin typeface="Segoe UI Semibold" panose="020B0702040204020203" pitchFamily="34" charset="0"/>
                  <a:cs typeface="Segoe UI Semibold" panose="020B0702040204020203" pitchFamily="34" charset="0"/>
                </a:rPr>
                <a:t>Produto </a:t>
              </a:r>
              <a:br>
                <a:rPr lang="en-US" sz="1200">
                  <a:solidFill>
                    <a:srgbClr val="FFFFFF"/>
                  </a:solidFill>
                  <a:latin typeface="Segoe UI Semibold" panose="020B0702040204020203" pitchFamily="34" charset="0"/>
                  <a:cs typeface="Segoe UI Semibold" panose="020B0702040204020203" pitchFamily="34" charset="0"/>
                </a:rPr>
              </a:br>
              <a:r>
                <a:rPr lang="en-US" sz="1200">
                  <a:solidFill>
                    <a:srgbClr val="FFFFFF"/>
                  </a:solidFill>
                  <a:latin typeface="Segoe UI Semibold" panose="020B0702040204020203" pitchFamily="34" charset="0"/>
                  <a:cs typeface="Segoe UI Semibold" panose="020B0702040204020203" pitchFamily="34" charset="0"/>
                </a:rPr>
                <a:t>página detalhes</a:t>
              </a:r>
            </a:p>
          </p:txBody>
        </p:sp>
        <p:sp>
          <p:nvSpPr>
            <p:cNvPr id="90" name="Browser" title="Icon of a browser window">
              <a:extLst>
                <a:ext uri="{FF2B5EF4-FFF2-40B4-BE49-F238E27FC236}">
                  <a16:creationId xmlns:a16="http://schemas.microsoft.com/office/drawing/2014/main" id="{A65CF9F6-A6FB-4779-89C4-493E59F77855}"/>
                </a:ext>
              </a:extLst>
            </p:cNvPr>
            <p:cNvSpPr>
              <a:spLocks noChangeAspect="1" noEditPoints="1"/>
            </p:cNvSpPr>
            <p:nvPr/>
          </p:nvSpPr>
          <p:spPr bwMode="auto">
            <a:xfrm>
              <a:off x="6438885" y="3059723"/>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Rounded Corners 90">
              <a:extLst>
                <a:ext uri="{FF2B5EF4-FFF2-40B4-BE49-F238E27FC236}">
                  <a16:creationId xmlns:a16="http://schemas.microsoft.com/office/drawing/2014/main" id="{6C750EC7-B5E8-498F-8F9A-BE3F6A73A767}"/>
                </a:ext>
              </a:extLst>
            </p:cNvPr>
            <p:cNvSpPr/>
            <p:nvPr/>
          </p:nvSpPr>
          <p:spPr bwMode="auto">
            <a:xfrm>
              <a:off x="9400796" y="2929433"/>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AD17F2D-B6D5-4225-8716-F921FC9C9B17}"/>
                </a:ext>
              </a:extLst>
            </p:cNvPr>
            <p:cNvSpPr txBox="1"/>
            <p:nvPr/>
          </p:nvSpPr>
          <p:spPr>
            <a:xfrm>
              <a:off x="8953374" y="2387775"/>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Fábrica de Dados Azure</a:t>
              </a:r>
              <a:br>
                <a:rPr lang="en-US" sz="1200">
                  <a:solidFill>
                    <a:srgbClr val="FFFFFF"/>
                  </a:solidFill>
                </a:rPr>
              </a:br>
              <a:r>
                <a:rPr lang="en-US" sz="1000" i="1">
                  <a:solidFill>
                    <a:srgbClr val="FFFFFF"/>
                  </a:solidFill>
                </a:rPr>
                <a:t>trabalho programado para atualizar modelos persistiu</a:t>
              </a:r>
            </a:p>
          </p:txBody>
        </p:sp>
        <p:pic>
          <p:nvPicPr>
            <p:cNvPr id="96" name="Graphic 95">
              <a:extLst>
                <a:ext uri="{FF2B5EF4-FFF2-40B4-BE49-F238E27FC236}">
                  <a16:creationId xmlns:a16="http://schemas.microsoft.com/office/drawing/2014/main" id="{FF51173B-3A0B-4D85-8D46-E5EB26331C7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69376" y="2998013"/>
              <a:ext cx="411480" cy="411480"/>
            </a:xfrm>
            <a:prstGeom prst="rect">
              <a:avLst/>
            </a:prstGeom>
          </p:spPr>
        </p:pic>
        <p:sp>
          <p:nvSpPr>
            <p:cNvPr id="97" name="Family_EBDA" title="Icon of a family of people">
              <a:extLst>
                <a:ext uri="{FF2B5EF4-FFF2-40B4-BE49-F238E27FC236}">
                  <a16:creationId xmlns:a16="http://schemas.microsoft.com/office/drawing/2014/main" id="{B2042A75-4C87-4EF7-ACF3-DA9A57822F38}"/>
                </a:ext>
              </a:extLst>
            </p:cNvPr>
            <p:cNvSpPr>
              <a:spLocks noChangeAspect="1" noEditPoints="1"/>
            </p:cNvSpPr>
            <p:nvPr/>
          </p:nvSpPr>
          <p:spPr bwMode="auto">
            <a:xfrm>
              <a:off x="7491396" y="2936070"/>
              <a:ext cx="588886" cy="53141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TextBox 97">
              <a:extLst>
                <a:ext uri="{FF2B5EF4-FFF2-40B4-BE49-F238E27FC236}">
                  <a16:creationId xmlns:a16="http://schemas.microsoft.com/office/drawing/2014/main" id="{EB8961FA-00CB-4B14-B3DC-957B6305C2DC}"/>
                </a:ext>
              </a:extLst>
            </p:cNvPr>
            <p:cNvSpPr txBox="1"/>
            <p:nvPr/>
          </p:nvSpPr>
          <p:spPr>
            <a:xfrm>
              <a:off x="7333971" y="2627904"/>
              <a:ext cx="903737" cy="212366"/>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Clientes</a:t>
              </a:r>
            </a:p>
          </p:txBody>
        </p:sp>
        <p:cxnSp>
          <p:nvCxnSpPr>
            <p:cNvPr id="99" name="Straight Arrow Connector 98">
              <a:extLst>
                <a:ext uri="{FF2B5EF4-FFF2-40B4-BE49-F238E27FC236}">
                  <a16:creationId xmlns:a16="http://schemas.microsoft.com/office/drawing/2014/main" id="{184DD9F3-7A19-44ED-8687-F5941ACA7394}"/>
                </a:ext>
              </a:extLst>
            </p:cNvPr>
            <p:cNvCxnSpPr>
              <a:cxnSpLocks/>
            </p:cNvCxnSpPr>
            <p:nvPr/>
          </p:nvCxnSpPr>
          <p:spPr>
            <a:xfrm flipH="1">
              <a:off x="6906299" y="3201990"/>
              <a:ext cx="534995"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F283222-3284-410C-BE36-CFB47E1C534A}"/>
                </a:ext>
              </a:extLst>
            </p:cNvPr>
            <p:cNvGrpSpPr/>
            <p:nvPr/>
          </p:nvGrpSpPr>
          <p:grpSpPr>
            <a:xfrm>
              <a:off x="6806978" y="259352"/>
              <a:ext cx="2634530" cy="1784395"/>
              <a:chOff x="6942541" y="267818"/>
              <a:chExt cx="2634530" cy="1784395"/>
            </a:xfrm>
          </p:grpSpPr>
          <p:sp>
            <p:nvSpPr>
              <p:cNvPr id="71" name="Rectangle: Rounded Corners 70">
                <a:extLst>
                  <a:ext uri="{FF2B5EF4-FFF2-40B4-BE49-F238E27FC236}">
                    <a16:creationId xmlns:a16="http://schemas.microsoft.com/office/drawing/2014/main" id="{2894D20A-4CD8-4F54-A430-A28DEFF31EC7}"/>
                  </a:ext>
                </a:extLst>
              </p:cNvPr>
              <p:cNvSpPr/>
              <p:nvPr/>
            </p:nvSpPr>
            <p:spPr bwMode="auto">
              <a:xfrm>
                <a:off x="6942541" y="673239"/>
                <a:ext cx="2622626" cy="1378974"/>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41BC2E3-98ED-4181-BDEC-5F19B6756495}"/>
                  </a:ext>
                </a:extLst>
              </p:cNvPr>
              <p:cNvSpPr txBox="1"/>
              <p:nvPr/>
            </p:nvSpPr>
            <p:spPr>
              <a:xfrm>
                <a:off x="7080006" y="267818"/>
                <a:ext cx="2347697"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Serviço de recomendações online</a:t>
                </a:r>
                <a:br>
                  <a:rPr lang="en-US" sz="1200">
                    <a:solidFill>
                      <a:srgbClr val="FFFFFF"/>
                    </a:solidFill>
                    <a:latin typeface="Segoe UI Semibold" panose="020B0702040204020203" pitchFamily="34" charset="0"/>
                    <a:cs typeface="Segoe UI Semibold" panose="020B0702040204020203" pitchFamily="34" charset="0"/>
                  </a:rPr>
                </a:br>
                <a:r>
                  <a:rPr lang="en-US" sz="1000">
                    <a:solidFill>
                      <a:srgbClr val="FF0000"/>
                    </a:solidFill>
                    <a:latin typeface="+mj-lt"/>
                  </a:rPr>
                  <a:t>CAMINHO QUENTE</a:t>
                </a:r>
                <a:endParaRPr lang="en-US" sz="1000" i="1">
                  <a:solidFill>
                    <a:srgbClr val="FF0000"/>
                  </a:solidFill>
                  <a:latin typeface="+mj-lt"/>
                </a:endParaRPr>
              </a:p>
            </p:txBody>
          </p:sp>
          <p:grpSp>
            <p:nvGrpSpPr>
              <p:cNvPr id="73" name="Group 72">
                <a:extLst>
                  <a:ext uri="{FF2B5EF4-FFF2-40B4-BE49-F238E27FC236}">
                    <a16:creationId xmlns:a16="http://schemas.microsoft.com/office/drawing/2014/main" id="{52E91267-F040-4717-A99C-F5B12F2D9A2D}"/>
                  </a:ext>
                </a:extLst>
              </p:cNvPr>
              <p:cNvGrpSpPr/>
              <p:nvPr/>
            </p:nvGrpSpPr>
            <p:grpSpPr>
              <a:xfrm>
                <a:off x="7098064" y="785493"/>
                <a:ext cx="940836" cy="1090298"/>
                <a:chOff x="8491054" y="1589681"/>
                <a:chExt cx="940836" cy="1090298"/>
              </a:xfrm>
            </p:grpSpPr>
            <p:sp>
              <p:nvSpPr>
                <p:cNvPr id="138" name="Rectangle: Rounded Corners 137">
                  <a:extLst>
                    <a:ext uri="{FF2B5EF4-FFF2-40B4-BE49-F238E27FC236}">
                      <a16:creationId xmlns:a16="http://schemas.microsoft.com/office/drawing/2014/main" id="{72C87CE8-E6D3-4DDC-B522-68BBB385E07A}"/>
                    </a:ext>
                  </a:extLst>
                </p:cNvPr>
                <p:cNvSpPr/>
                <p:nvPr/>
              </p:nvSpPr>
              <p:spPr bwMode="auto">
                <a:xfrm>
                  <a:off x="8695957"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C151AA91-77FB-4648-9FA6-989A32E8543D}"/>
                    </a:ext>
                  </a:extLst>
                </p:cNvPr>
                <p:cNvSpPr txBox="1"/>
                <p:nvPr/>
              </p:nvSpPr>
              <p:spPr>
                <a:xfrm>
                  <a:off x="8491054" y="1589681"/>
                  <a:ext cx="940836"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Aks</a:t>
                  </a:r>
                </a:p>
                <a:p>
                  <a:pPr lvl="0" algn="ctr">
                    <a:lnSpc>
                      <a:spcPct val="90000"/>
                    </a:lnSpc>
                    <a:spcAft>
                      <a:spcPts val="600"/>
                    </a:spcAft>
                    <a:defRPr/>
                  </a:pPr>
                  <a:r>
                    <a:rPr lang="en-US" sz="1000" i="1">
                      <a:solidFill>
                        <a:srgbClr val="FFFFFF"/>
                      </a:solidFill>
                    </a:rPr>
                    <a:t>mecanismo de decisão de personalização</a:t>
                  </a:r>
                </a:p>
              </p:txBody>
            </p:sp>
          </p:grpSp>
          <p:grpSp>
            <p:nvGrpSpPr>
              <p:cNvPr id="74" name="Group 73">
                <a:extLst>
                  <a:ext uri="{FF2B5EF4-FFF2-40B4-BE49-F238E27FC236}">
                    <a16:creationId xmlns:a16="http://schemas.microsoft.com/office/drawing/2014/main" id="{7AB560FA-B442-4C90-986E-7F84E1F98F20}"/>
                  </a:ext>
                </a:extLst>
              </p:cNvPr>
              <p:cNvGrpSpPr/>
              <p:nvPr/>
            </p:nvGrpSpPr>
            <p:grpSpPr>
              <a:xfrm>
                <a:off x="8283771" y="785493"/>
                <a:ext cx="1293300" cy="1090298"/>
                <a:chOff x="9676761" y="1589681"/>
                <a:chExt cx="1293300" cy="1090298"/>
              </a:xfrm>
            </p:grpSpPr>
            <p:sp>
              <p:nvSpPr>
                <p:cNvPr id="133" name="Rectangle: Rounded Corners 132">
                  <a:extLst>
                    <a:ext uri="{FF2B5EF4-FFF2-40B4-BE49-F238E27FC236}">
                      <a16:creationId xmlns:a16="http://schemas.microsoft.com/office/drawing/2014/main" id="{A02FBCC2-1CBA-45FF-8BF3-904296807078}"/>
                    </a:ext>
                  </a:extLst>
                </p:cNvPr>
                <p:cNvSpPr/>
                <p:nvPr/>
              </p:nvSpPr>
              <p:spPr bwMode="auto">
                <a:xfrm>
                  <a:off x="10049091"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B7FC9AEA-A921-4E6C-A073-32F1B6D271A7}"/>
                    </a:ext>
                  </a:extLst>
                </p:cNvPr>
                <p:cNvSpPr txBox="1"/>
                <p:nvPr/>
              </p:nvSpPr>
              <p:spPr>
                <a:xfrm>
                  <a:off x="9676761" y="1589681"/>
                  <a:ext cx="1293300" cy="489365"/>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Cosmos DB</a:t>
                  </a:r>
                </a:p>
                <a:p>
                  <a:pPr lvl="0" algn="ctr">
                    <a:lnSpc>
                      <a:spcPct val="90000"/>
                    </a:lnSpc>
                    <a:spcAft>
                      <a:spcPts val="600"/>
                    </a:spcAft>
                    <a:defRPr/>
                  </a:pPr>
                  <a:r>
                    <a:rPr lang="en-US" sz="1000" i="1">
                      <a:solidFill>
                        <a:srgbClr val="FFFFFF"/>
                      </a:solidFill>
                    </a:rPr>
                    <a:t>Distribuído </a:t>
                  </a:r>
                  <a:br>
                    <a:rPr lang="en-US" sz="1000" i="1">
                      <a:solidFill>
                        <a:srgbClr val="FFFFFF"/>
                      </a:solidFill>
                    </a:rPr>
                  </a:br>
                  <a:r>
                    <a:rPr lang="en-US" sz="1000" i="1">
                      <a:solidFill>
                        <a:srgbClr val="FFFFFF"/>
                      </a:solidFill>
                    </a:rPr>
                    <a:t>loja modelo</a:t>
                  </a:r>
                </a:p>
              </p:txBody>
            </p:sp>
            <p:pic>
              <p:nvPicPr>
                <p:cNvPr id="137" name="Graphic 136">
                  <a:extLst>
                    <a:ext uri="{FF2B5EF4-FFF2-40B4-BE49-F238E27FC236}">
                      <a16:creationId xmlns:a16="http://schemas.microsoft.com/office/drawing/2014/main" id="{7F155ED7-E531-4D02-A92D-01C539F2E99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17671" y="2199919"/>
                  <a:ext cx="411480" cy="411480"/>
                </a:xfrm>
                <a:prstGeom prst="rect">
                  <a:avLst/>
                </a:prstGeom>
              </p:spPr>
            </p:pic>
          </p:grpSp>
          <p:cxnSp>
            <p:nvCxnSpPr>
              <p:cNvPr id="105" name="Straight Arrow Connector 104">
                <a:extLst>
                  <a:ext uri="{FF2B5EF4-FFF2-40B4-BE49-F238E27FC236}">
                    <a16:creationId xmlns:a16="http://schemas.microsoft.com/office/drawing/2014/main" id="{6F26B394-FCEA-421B-ACCA-F1EFF30E0C64}"/>
                  </a:ext>
                </a:extLst>
              </p:cNvPr>
              <p:cNvCxnSpPr>
                <a:cxnSpLocks/>
                <a:stCxn id="133" idx="1"/>
                <a:endCxn id="138" idx="3"/>
              </p:cNvCxnSpPr>
              <p:nvPr/>
            </p:nvCxnSpPr>
            <p:spPr>
              <a:xfrm flipH="1">
                <a:off x="7851607" y="1601471"/>
                <a:ext cx="804494" cy="0"/>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1AB1EF30-3E40-4B00-B133-01F24B2F32AA}"/>
                </a:ext>
              </a:extLst>
            </p:cNvPr>
            <p:cNvCxnSpPr>
              <a:stCxn id="89" idx="0"/>
              <a:endCxn id="138" idx="1"/>
            </p:cNvCxnSpPr>
            <p:nvPr/>
          </p:nvCxnSpPr>
          <p:spPr>
            <a:xfrm rot="5400000" flipH="1" flipV="1">
              <a:off x="6440343" y="1771514"/>
              <a:ext cx="905570" cy="548552"/>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7EC460B-D976-4DBF-8D0E-10D8297F14F0}"/>
                </a:ext>
              </a:extLst>
            </p:cNvPr>
            <p:cNvCxnSpPr>
              <a:cxnSpLocks/>
              <a:stCxn id="92" idx="0"/>
              <a:endCxn id="133" idx="3"/>
            </p:cNvCxnSpPr>
            <p:nvPr/>
          </p:nvCxnSpPr>
          <p:spPr>
            <a:xfrm rot="16200000" flipV="1">
              <a:off x="8974763" y="1687420"/>
              <a:ext cx="794770" cy="60593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4B573B2F-E36C-40A6-9213-22AD7C140B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246955" y="1389492"/>
              <a:ext cx="404476" cy="404476"/>
            </a:xfrm>
            <a:prstGeom prst="rect">
              <a:avLst/>
            </a:prstGeom>
          </p:spPr>
        </p:pic>
        <p:pic>
          <p:nvPicPr>
            <p:cNvPr id="1026" name="Picture 2" descr="Image result for azure data lake storage">
              <a:extLst>
                <a:ext uri="{FF2B5EF4-FFF2-40B4-BE49-F238E27FC236}">
                  <a16:creationId xmlns:a16="http://schemas.microsoft.com/office/drawing/2014/main" id="{1B10DAA9-88F8-4BB9-9CC9-0DACDEB910D0}"/>
                </a:ext>
              </a:extLst>
            </p:cNvPr>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b="-431"/>
            <a:stretch/>
          </p:blipFill>
          <p:spPr bwMode="auto">
            <a:xfrm>
              <a:off x="9517303" y="4746804"/>
              <a:ext cx="309184" cy="3777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044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Geo-distribuído</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Apps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5614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Coloque seus dados onde seus usuários devem dar acesso em tempo real e serviço ininterrupto aos clientes em qualquer lugar do mundo</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Serviços de computação e dados em mais regiões do que qualquer provedor de nuvem</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Alta disponibilidade e replicação global de dados turnkey em todas as regiões do Azure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Experiência garantida de baixa latência para usuários globais </a:t>
            </a:r>
          </a:p>
        </p:txBody>
      </p:sp>
      <p:pic>
        <p:nvPicPr>
          <p:cNvPr id="54" name="Picture 6" descr="File:Domino's stacked.svg">
            <a:extLst>
              <a:ext uri="{FF2B5EF4-FFF2-40B4-BE49-F238E27FC236}">
                <a16:creationId xmlns:a16="http://schemas.microsoft.com/office/drawing/2014/main" id="{613C4F87-A2F8-42EB-BB5D-059229841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0228" y="6334116"/>
            <a:ext cx="401006" cy="4076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http://images.pocketgamer.co.uk/sm/2016/3/66000/original.png">
            <a:extLst>
              <a:ext uri="{FF2B5EF4-FFF2-40B4-BE49-F238E27FC236}">
                <a16:creationId xmlns:a16="http://schemas.microsoft.com/office/drawing/2014/main" id="{617C8A81-FECD-4CE9-908C-A330CA36D64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7405" y="6351075"/>
            <a:ext cx="1590512" cy="37377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D1382762-165E-4C86-BFAD-AE050BE7CAEE}"/>
              </a:ext>
            </a:extLst>
          </p:cNvPr>
          <p:cNvGrpSpPr/>
          <p:nvPr/>
        </p:nvGrpSpPr>
        <p:grpSpPr>
          <a:xfrm>
            <a:off x="5834301" y="731224"/>
            <a:ext cx="4717232" cy="3988203"/>
            <a:chOff x="5808902" y="625391"/>
            <a:chExt cx="4717232" cy="3988203"/>
          </a:xfrm>
        </p:grpSpPr>
        <p:grpSp>
          <p:nvGrpSpPr>
            <p:cNvPr id="34" name="Group 33">
              <a:extLst>
                <a:ext uri="{FF2B5EF4-FFF2-40B4-BE49-F238E27FC236}">
                  <a16:creationId xmlns:a16="http://schemas.microsoft.com/office/drawing/2014/main" id="{0409E094-E176-4604-B1E8-23FD7194F224}"/>
                </a:ext>
              </a:extLst>
            </p:cNvPr>
            <p:cNvGrpSpPr/>
            <p:nvPr/>
          </p:nvGrpSpPr>
          <p:grpSpPr>
            <a:xfrm>
              <a:off x="5808902" y="625391"/>
              <a:ext cx="4717232" cy="3988203"/>
              <a:chOff x="5753869" y="1353525"/>
              <a:chExt cx="4717232" cy="3988203"/>
            </a:xfrm>
          </p:grpSpPr>
          <p:sp>
            <p:nvSpPr>
              <p:cNvPr id="57" name="Title 1">
                <a:extLst>
                  <a:ext uri="{FF2B5EF4-FFF2-40B4-BE49-F238E27FC236}">
                    <a16:creationId xmlns:a16="http://schemas.microsoft.com/office/drawing/2014/main" id="{8A50AB64-04B8-445E-B048-0F046E5CAF5C}"/>
                  </a:ext>
                </a:extLst>
              </p:cNvPr>
              <p:cNvSpPr txBox="1">
                <a:spLocks/>
              </p:cNvSpPr>
              <p:nvPr/>
            </p:nvSpPr>
            <p:spPr>
              <a:xfrm>
                <a:off x="9681640" y="1353525"/>
                <a:ext cx="789461" cy="660812"/>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App + </a:t>
                </a:r>
                <a:b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estado de sessão</a:t>
                </a:r>
              </a:p>
            </p:txBody>
          </p:sp>
          <p:sp>
            <p:nvSpPr>
              <p:cNvPr id="58" name="Rectangle: Rounded Corners 57">
                <a:extLst>
                  <a:ext uri="{FF2B5EF4-FFF2-40B4-BE49-F238E27FC236}">
                    <a16:creationId xmlns:a16="http://schemas.microsoft.com/office/drawing/2014/main" id="{8C37F595-85DC-4DF1-88A0-8BBDD0E5ECD7}"/>
                  </a:ext>
                </a:extLst>
              </p:cNvPr>
              <p:cNvSpPr/>
              <p:nvPr/>
            </p:nvSpPr>
            <p:spPr bwMode="auto">
              <a:xfrm>
                <a:off x="9806553" y="2056752"/>
                <a:ext cx="537855" cy="2764588"/>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59" name="Graphic 58">
                <a:extLst>
                  <a:ext uri="{FF2B5EF4-FFF2-40B4-BE49-F238E27FC236}">
                    <a16:creationId xmlns:a16="http://schemas.microsoft.com/office/drawing/2014/main" id="{37FFBDD8-815F-4FFF-AD7E-D2EC6B8F55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87199" y="3250765"/>
                <a:ext cx="376563" cy="376563"/>
              </a:xfrm>
              <a:prstGeom prst="rect">
                <a:avLst/>
              </a:prstGeom>
            </p:spPr>
          </p:pic>
          <p:grpSp>
            <p:nvGrpSpPr>
              <p:cNvPr id="65" name="Group 64">
                <a:extLst>
                  <a:ext uri="{FF2B5EF4-FFF2-40B4-BE49-F238E27FC236}">
                    <a16:creationId xmlns:a16="http://schemas.microsoft.com/office/drawing/2014/main" id="{A359365B-B0FA-4785-9D9A-5558AA9870C1}"/>
                  </a:ext>
                </a:extLst>
              </p:cNvPr>
              <p:cNvGrpSpPr/>
              <p:nvPr/>
            </p:nvGrpSpPr>
            <p:grpSpPr>
              <a:xfrm>
                <a:off x="6714117" y="2774668"/>
                <a:ext cx="789461" cy="933306"/>
                <a:chOff x="5594101" y="2533368"/>
                <a:chExt cx="789461" cy="933306"/>
              </a:xfrm>
            </p:grpSpPr>
            <p:pic>
              <p:nvPicPr>
                <p:cNvPr id="66" name="Graphic 65">
                  <a:extLst>
                    <a:ext uri="{FF2B5EF4-FFF2-40B4-BE49-F238E27FC236}">
                      <a16:creationId xmlns:a16="http://schemas.microsoft.com/office/drawing/2014/main" id="{58273779-CD23-4D5E-8664-209A8A95178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99029" y="3008834"/>
                  <a:ext cx="377825" cy="377825"/>
                </a:xfrm>
                <a:prstGeom prst="rect">
                  <a:avLst/>
                </a:prstGeom>
              </p:spPr>
            </p:pic>
            <p:sp>
              <p:nvSpPr>
                <p:cNvPr id="67" name="Title 1">
                  <a:extLst>
                    <a:ext uri="{FF2B5EF4-FFF2-40B4-BE49-F238E27FC236}">
                      <a16:creationId xmlns:a16="http://schemas.microsoft.com/office/drawing/2014/main" id="{8FB61125-5448-49B4-AFF7-4B7ADE29F3B5}"/>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Gerente de Tráfego do Azure</a:t>
                  </a:r>
                </a:p>
              </p:txBody>
            </p:sp>
            <p:sp>
              <p:nvSpPr>
                <p:cNvPr id="68" name="Rectangle: Rounded Corners 67">
                  <a:extLst>
                    <a:ext uri="{FF2B5EF4-FFF2-40B4-BE49-F238E27FC236}">
                      <a16:creationId xmlns:a16="http://schemas.microsoft.com/office/drawing/2014/main" id="{CF1EA578-95E4-4832-875D-D10029C7FE43}"/>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 name="Group 5">
                <a:extLst>
                  <a:ext uri="{FF2B5EF4-FFF2-40B4-BE49-F238E27FC236}">
                    <a16:creationId xmlns:a16="http://schemas.microsoft.com/office/drawing/2014/main" id="{04F58273-42D5-4E67-A29A-15F74B07617A}"/>
                  </a:ext>
                </a:extLst>
              </p:cNvPr>
              <p:cNvGrpSpPr/>
              <p:nvPr/>
            </p:nvGrpSpPr>
            <p:grpSpPr>
              <a:xfrm>
                <a:off x="7674364" y="1661302"/>
                <a:ext cx="789461" cy="933306"/>
                <a:chOff x="7674364" y="1661302"/>
                <a:chExt cx="789461" cy="933306"/>
              </a:xfrm>
            </p:grpSpPr>
            <p:pic>
              <p:nvPicPr>
                <p:cNvPr id="61" name="Graphic 60">
                  <a:extLst>
                    <a:ext uri="{FF2B5EF4-FFF2-40B4-BE49-F238E27FC236}">
                      <a16:creationId xmlns:a16="http://schemas.microsoft.com/office/drawing/2014/main" id="{68F60882-2473-41AA-9CA7-07CC1F12354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2123442"/>
                  <a:ext cx="404476" cy="404476"/>
                </a:xfrm>
                <a:prstGeom prst="rect">
                  <a:avLst/>
                </a:prstGeom>
              </p:spPr>
            </p:pic>
            <p:sp>
              <p:nvSpPr>
                <p:cNvPr id="63" name="Title 1">
                  <a:extLst>
                    <a:ext uri="{FF2B5EF4-FFF2-40B4-BE49-F238E27FC236}">
                      <a16:creationId xmlns:a16="http://schemas.microsoft.com/office/drawing/2014/main" id="{BDDE41CC-45E0-4076-A7D3-E8BCC617A1D3}"/>
                    </a:ext>
                  </a:extLst>
                </p:cNvPr>
                <p:cNvSpPr txBox="1">
                  <a:spLocks/>
                </p:cNvSpPr>
                <p:nvPr/>
              </p:nvSpPr>
              <p:spPr>
                <a:xfrm>
                  <a:off x="7674364" y="166130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na Região A</a:t>
                  </a:r>
                </a:p>
              </p:txBody>
            </p:sp>
            <p:sp>
              <p:nvSpPr>
                <p:cNvPr id="64" name="Rectangle: Rounded Corners 63">
                  <a:extLst>
                    <a:ext uri="{FF2B5EF4-FFF2-40B4-BE49-F238E27FC236}">
                      <a16:creationId xmlns:a16="http://schemas.microsoft.com/office/drawing/2014/main" id="{B85D5CAE-812A-440C-A696-2BD34440E389}"/>
                    </a:ext>
                  </a:extLst>
                </p:cNvPr>
                <p:cNvSpPr/>
                <p:nvPr/>
              </p:nvSpPr>
              <p:spPr bwMode="auto">
                <a:xfrm>
                  <a:off x="7799277" y="205675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9" name="Group 68">
                <a:extLst>
                  <a:ext uri="{FF2B5EF4-FFF2-40B4-BE49-F238E27FC236}">
                    <a16:creationId xmlns:a16="http://schemas.microsoft.com/office/drawing/2014/main" id="{DC1C0F8F-1213-4118-83D2-D553A67B2CF7}"/>
                  </a:ext>
                </a:extLst>
              </p:cNvPr>
              <p:cNvGrpSpPr/>
              <p:nvPr/>
            </p:nvGrpSpPr>
            <p:grpSpPr>
              <a:xfrm>
                <a:off x="7674364" y="2774668"/>
                <a:ext cx="789461" cy="933306"/>
                <a:chOff x="7050369" y="2108580"/>
                <a:chExt cx="789461" cy="933306"/>
              </a:xfrm>
            </p:grpSpPr>
            <p:pic>
              <p:nvPicPr>
                <p:cNvPr id="70" name="Graphic 69">
                  <a:extLst>
                    <a:ext uri="{FF2B5EF4-FFF2-40B4-BE49-F238E27FC236}">
                      <a16:creationId xmlns:a16="http://schemas.microsoft.com/office/drawing/2014/main" id="{4BB3014A-EE46-4847-9691-E510524C08A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41971" y="2570720"/>
                  <a:ext cx="404476" cy="404476"/>
                </a:xfrm>
                <a:prstGeom prst="rect">
                  <a:avLst/>
                </a:prstGeom>
              </p:spPr>
            </p:pic>
            <p:grpSp>
              <p:nvGrpSpPr>
                <p:cNvPr id="75" name="Group 74">
                  <a:extLst>
                    <a:ext uri="{FF2B5EF4-FFF2-40B4-BE49-F238E27FC236}">
                      <a16:creationId xmlns:a16="http://schemas.microsoft.com/office/drawing/2014/main" id="{FD732CBD-5720-4F17-BDCE-78068AF5819A}"/>
                    </a:ext>
                  </a:extLst>
                </p:cNvPr>
                <p:cNvGrpSpPr/>
                <p:nvPr/>
              </p:nvGrpSpPr>
              <p:grpSpPr>
                <a:xfrm>
                  <a:off x="7050369" y="2108580"/>
                  <a:ext cx="789461" cy="933306"/>
                  <a:chOff x="5788836" y="2531914"/>
                  <a:chExt cx="789461" cy="933306"/>
                </a:xfrm>
              </p:grpSpPr>
              <p:sp>
                <p:nvSpPr>
                  <p:cNvPr id="76" name="Title 1">
                    <a:extLst>
                      <a:ext uri="{FF2B5EF4-FFF2-40B4-BE49-F238E27FC236}">
                        <a16:creationId xmlns:a16="http://schemas.microsoft.com/office/drawing/2014/main" id="{F07744F1-5172-4C28-A948-639CC328740E}"/>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em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B</a:t>
                    </a:r>
                  </a:p>
                </p:txBody>
              </p:sp>
              <p:sp>
                <p:nvSpPr>
                  <p:cNvPr id="77" name="Rectangle: Rounded Corners 76">
                    <a:extLst>
                      <a:ext uri="{FF2B5EF4-FFF2-40B4-BE49-F238E27FC236}">
                        <a16:creationId xmlns:a16="http://schemas.microsoft.com/office/drawing/2014/main" id="{A5B89F5F-AD2E-4C84-910B-59BC81817CF3}"/>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pic>
            <p:nvPicPr>
              <p:cNvPr id="94" name="Graphic 93">
                <a:extLst>
                  <a:ext uri="{FF2B5EF4-FFF2-40B4-BE49-F238E27FC236}">
                    <a16:creationId xmlns:a16="http://schemas.microsoft.com/office/drawing/2014/main" id="{CBEF1E0A-456D-4995-B1D0-E7451B1422A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4350174"/>
                <a:ext cx="404476" cy="404476"/>
              </a:xfrm>
              <a:prstGeom prst="rect">
                <a:avLst/>
              </a:prstGeom>
            </p:spPr>
          </p:pic>
          <p:sp>
            <p:nvSpPr>
              <p:cNvPr id="100" name="Title 1">
                <a:extLst>
                  <a:ext uri="{FF2B5EF4-FFF2-40B4-BE49-F238E27FC236}">
                    <a16:creationId xmlns:a16="http://schemas.microsoft.com/office/drawing/2014/main" id="{9855F9F7-232C-4FBC-AFB3-E9A8F4C0B346}"/>
                  </a:ext>
                </a:extLst>
              </p:cNvPr>
              <p:cNvSpPr txBox="1">
                <a:spLocks/>
              </p:cNvSpPr>
              <p:nvPr/>
            </p:nvSpPr>
            <p:spPr>
              <a:xfrm>
                <a:off x="7674364" y="388803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em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C</a:t>
                </a:r>
              </a:p>
            </p:txBody>
          </p:sp>
          <p:sp>
            <p:nvSpPr>
              <p:cNvPr id="101" name="Rectangle: Rounded Corners 100">
                <a:extLst>
                  <a:ext uri="{FF2B5EF4-FFF2-40B4-BE49-F238E27FC236}">
                    <a16:creationId xmlns:a16="http://schemas.microsoft.com/office/drawing/2014/main" id="{4FDEE366-385C-4DA0-9B55-681C57B7DE53}"/>
                  </a:ext>
                </a:extLst>
              </p:cNvPr>
              <p:cNvSpPr/>
              <p:nvPr/>
            </p:nvSpPr>
            <p:spPr bwMode="auto">
              <a:xfrm>
                <a:off x="7799277" y="428348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02" name="Straight Arrow Connector 101">
                <a:extLst>
                  <a:ext uri="{FF2B5EF4-FFF2-40B4-BE49-F238E27FC236}">
                    <a16:creationId xmlns:a16="http://schemas.microsoft.com/office/drawing/2014/main" id="{CD0FFA79-BF04-4EEE-8FA3-98D2CC8C0FC7}"/>
                  </a:ext>
                </a:extLst>
              </p:cNvPr>
              <p:cNvCxnSpPr>
                <a:cxnSpLocks/>
                <a:stCxn id="64" idx="3"/>
              </p:cNvCxnSpPr>
              <p:nvPr/>
            </p:nvCxnSpPr>
            <p:spPr>
              <a:xfrm>
                <a:off x="8337131" y="2325680"/>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5FC596E-B62D-42A6-8974-E6BEBD28DB06}"/>
                  </a:ext>
                </a:extLst>
              </p:cNvPr>
              <p:cNvCxnSpPr>
                <a:cxnSpLocks/>
              </p:cNvCxnSpPr>
              <p:nvPr/>
            </p:nvCxnSpPr>
            <p:spPr>
              <a:xfrm>
                <a:off x="8337132" y="3439046"/>
                <a:ext cx="1469421"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907695-8AC0-44DA-8BF4-91D112802118}"/>
                  </a:ext>
                </a:extLst>
              </p:cNvPr>
              <p:cNvCxnSpPr>
                <a:cxnSpLocks/>
              </p:cNvCxnSpPr>
              <p:nvPr/>
            </p:nvCxnSpPr>
            <p:spPr>
              <a:xfrm>
                <a:off x="8337132" y="4552412"/>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5C7924E-E0DF-4F6A-B31D-FA7ABCF4AB51}"/>
                  </a:ext>
                </a:extLst>
              </p:cNvPr>
              <p:cNvCxnSpPr>
                <a:cxnSpLocks/>
                <a:stCxn id="64" idx="3"/>
              </p:cNvCxnSpPr>
              <p:nvPr/>
            </p:nvCxnSpPr>
            <p:spPr>
              <a:xfrm>
                <a:off x="8337132" y="2325680"/>
                <a:ext cx="1386835" cy="1035587"/>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AD81B6A-32D6-4557-9155-7849F1C886BD}"/>
                  </a:ext>
                </a:extLst>
              </p:cNvPr>
              <p:cNvCxnSpPr>
                <a:cxnSpLocks/>
                <a:stCxn id="64" idx="3"/>
              </p:cNvCxnSpPr>
              <p:nvPr/>
            </p:nvCxnSpPr>
            <p:spPr>
              <a:xfrm>
                <a:off x="8337132" y="2325680"/>
                <a:ext cx="1391068" cy="2144720"/>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559A31E-92D6-4690-AAD2-777E48A5A17B}"/>
                  </a:ext>
                </a:extLst>
              </p:cNvPr>
              <p:cNvCxnSpPr>
                <a:cxnSpLocks/>
                <a:stCxn id="77" idx="3"/>
              </p:cNvCxnSpPr>
              <p:nvPr/>
            </p:nvCxnSpPr>
            <p:spPr>
              <a:xfrm flipV="1">
                <a:off x="8337132" y="2374900"/>
                <a:ext cx="1310635" cy="1064146"/>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2D9CCCE-5E05-41D3-ADFD-667293195B56}"/>
                  </a:ext>
                </a:extLst>
              </p:cNvPr>
              <p:cNvCxnSpPr>
                <a:cxnSpLocks/>
                <a:stCxn id="77" idx="3"/>
              </p:cNvCxnSpPr>
              <p:nvPr/>
            </p:nvCxnSpPr>
            <p:spPr>
              <a:xfrm>
                <a:off x="8337132" y="3439046"/>
                <a:ext cx="1302168" cy="1018654"/>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8C3F33-3B3B-4ED9-99C5-64A0863915D7}"/>
                  </a:ext>
                </a:extLst>
              </p:cNvPr>
              <p:cNvCxnSpPr>
                <a:cxnSpLocks/>
                <a:stCxn id="101" idx="3"/>
              </p:cNvCxnSpPr>
              <p:nvPr/>
            </p:nvCxnSpPr>
            <p:spPr>
              <a:xfrm flipV="1">
                <a:off x="8337132" y="2387600"/>
                <a:ext cx="1395301" cy="21648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36D0FE8-E8F6-410A-853B-DDA8444D85CA}"/>
                  </a:ext>
                </a:extLst>
              </p:cNvPr>
              <p:cNvCxnSpPr>
                <a:cxnSpLocks/>
                <a:stCxn id="101" idx="3"/>
              </p:cNvCxnSpPr>
              <p:nvPr/>
            </p:nvCxnSpPr>
            <p:spPr>
              <a:xfrm flipV="1">
                <a:off x="8337132" y="3505200"/>
                <a:ext cx="1391068" cy="10472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9550327-A655-444C-8289-4F5E02F58846}"/>
                  </a:ext>
                </a:extLst>
              </p:cNvPr>
              <p:cNvCxnSpPr>
                <a:cxnSpLocks/>
                <a:stCxn id="68" idx="3"/>
                <a:endCxn id="77" idx="1"/>
              </p:cNvCxnSpPr>
              <p:nvPr/>
            </p:nvCxnSpPr>
            <p:spPr>
              <a:xfrm>
                <a:off x="7376885" y="3439046"/>
                <a:ext cx="422392"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2C7ABEC-C2DD-49BE-91C5-E01ED2A49690}"/>
                  </a:ext>
                </a:extLst>
              </p:cNvPr>
              <p:cNvGrpSpPr/>
              <p:nvPr/>
            </p:nvGrpSpPr>
            <p:grpSpPr>
              <a:xfrm>
                <a:off x="5753869" y="2928556"/>
                <a:ext cx="789461" cy="779418"/>
                <a:chOff x="5753869" y="2928556"/>
                <a:chExt cx="789461" cy="779418"/>
              </a:xfrm>
            </p:grpSpPr>
            <p:grpSp>
              <p:nvGrpSpPr>
                <p:cNvPr id="124" name="Group 123">
                  <a:extLst>
                    <a:ext uri="{FF2B5EF4-FFF2-40B4-BE49-F238E27FC236}">
                      <a16:creationId xmlns:a16="http://schemas.microsoft.com/office/drawing/2014/main" id="{278B226D-26F2-498F-802B-EB6A2D9B5805}"/>
                    </a:ext>
                  </a:extLst>
                </p:cNvPr>
                <p:cNvGrpSpPr/>
                <p:nvPr/>
              </p:nvGrpSpPr>
              <p:grpSpPr>
                <a:xfrm>
                  <a:off x="5753869" y="2928556"/>
                  <a:ext cx="789461" cy="779418"/>
                  <a:chOff x="5594101" y="2687256"/>
                  <a:chExt cx="789461" cy="779418"/>
                </a:xfrm>
              </p:grpSpPr>
              <p:sp>
                <p:nvSpPr>
                  <p:cNvPr id="126" name="Title 1">
                    <a:extLst>
                      <a:ext uri="{FF2B5EF4-FFF2-40B4-BE49-F238E27FC236}">
                        <a16:creationId xmlns:a16="http://schemas.microsoft.com/office/drawing/2014/main" id="{7BE85093-DD0B-4DEB-B60F-1714C3E9BFA6}"/>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Navegador</a:t>
                    </a:r>
                  </a:p>
                </p:txBody>
              </p:sp>
              <p:sp>
                <p:nvSpPr>
                  <p:cNvPr id="128" name="Rectangle: Rounded Corners 127">
                    <a:extLst>
                      <a:ext uri="{FF2B5EF4-FFF2-40B4-BE49-F238E27FC236}">
                        <a16:creationId xmlns:a16="http://schemas.microsoft.com/office/drawing/2014/main" id="{8DCE3211-DF37-49EE-9BD3-0FD37474013E}"/>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43" name="Browser" title="Icon of a browser window">
                  <a:extLst>
                    <a:ext uri="{FF2B5EF4-FFF2-40B4-BE49-F238E27FC236}">
                      <a16:creationId xmlns:a16="http://schemas.microsoft.com/office/drawing/2014/main" id="{2D8DD693-7063-4C20-A8EB-0E46A5DFB5FD}"/>
                    </a:ext>
                  </a:extLst>
                </p:cNvPr>
                <p:cNvSpPr>
                  <a:spLocks noChangeAspect="1" noEditPoints="1"/>
                </p:cNvSpPr>
                <p:nvPr/>
              </p:nvSpPr>
              <p:spPr bwMode="auto">
                <a:xfrm>
                  <a:off x="5967742" y="3295016"/>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4" name="Straight Arrow Connector 143">
                <a:extLst>
                  <a:ext uri="{FF2B5EF4-FFF2-40B4-BE49-F238E27FC236}">
                    <a16:creationId xmlns:a16="http://schemas.microsoft.com/office/drawing/2014/main" id="{C92DEB1C-E12F-4A02-B23B-C2C95F99FB73}"/>
                  </a:ext>
                </a:extLst>
              </p:cNvPr>
              <p:cNvCxnSpPr>
                <a:cxnSpLocks/>
                <a:stCxn id="128" idx="3"/>
                <a:endCxn id="68" idx="1"/>
              </p:cNvCxnSpPr>
              <p:nvPr/>
            </p:nvCxnSpPr>
            <p:spPr>
              <a:xfrm>
                <a:off x="6416637" y="3439046"/>
                <a:ext cx="422393"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2A764DF5-9B36-4BAF-8215-BFF285D88299}"/>
                  </a:ext>
                </a:extLst>
              </p:cNvPr>
              <p:cNvSpPr txBox="1">
                <a:spLocks/>
              </p:cNvSpPr>
              <p:nvPr/>
            </p:nvSpPr>
            <p:spPr>
              <a:xfrm>
                <a:off x="9681640" y="483480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Globalmente distribuído entre regiões</a:t>
                </a:r>
              </a:p>
            </p:txBody>
          </p:sp>
        </p:grpSp>
        <p:cxnSp>
          <p:nvCxnSpPr>
            <p:cNvPr id="146" name="Connector: Elbow 145">
              <a:extLst>
                <a:ext uri="{FF2B5EF4-FFF2-40B4-BE49-F238E27FC236}">
                  <a16:creationId xmlns:a16="http://schemas.microsoft.com/office/drawing/2014/main" id="{70D84BD4-EA4B-4E1A-9247-7453DC2ADEF5}"/>
                </a:ext>
              </a:extLst>
            </p:cNvPr>
            <p:cNvCxnSpPr>
              <a:cxnSpLocks/>
              <a:stCxn id="67" idx="0"/>
              <a:endCxn id="64" idx="1"/>
            </p:cNvCxnSpPr>
            <p:nvPr/>
          </p:nvCxnSpPr>
          <p:spPr>
            <a:xfrm rot="5400000" flipH="1" flipV="1">
              <a:off x="7284601" y="1476826"/>
              <a:ext cx="448988" cy="69042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7CBB408-A3AE-4F53-9F4C-2D6638654EF8}"/>
                </a:ext>
              </a:extLst>
            </p:cNvPr>
            <p:cNvCxnSpPr>
              <a:cxnSpLocks/>
              <a:stCxn id="68" idx="2"/>
              <a:endCxn id="101" idx="1"/>
            </p:cNvCxnSpPr>
            <p:nvPr/>
          </p:nvCxnSpPr>
          <p:spPr>
            <a:xfrm rot="16200000" flipH="1">
              <a:off x="7086431" y="3056399"/>
              <a:ext cx="844438" cy="69131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017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 name="Picture 140" descr="A picture containing indoor, person, building, food&#10;&#10;Description automatically generated">
            <a:extLst>
              <a:ext uri="{FF2B5EF4-FFF2-40B4-BE49-F238E27FC236}">
                <a16:creationId xmlns:a16="http://schemas.microsoft.com/office/drawing/2014/main" id="{39E84CEA-E204-4F5A-84A8-8DA9587210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23830" y="1691640"/>
            <a:ext cx="4068170"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pic>
        <p:nvPicPr>
          <p:cNvPr id="143" name="Picture 142" descr="A person sitting at a table&#10;&#10;Description automatically generated">
            <a:extLst>
              <a:ext uri="{FF2B5EF4-FFF2-40B4-BE49-F238E27FC236}">
                <a16:creationId xmlns:a16="http://schemas.microsoft.com/office/drawing/2014/main" id="{0E169D90-8017-4DFF-A63F-3A2DB68A9CDB}"/>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rcRect/>
          <a:stretch>
            <a:fillRect/>
          </a:stretch>
        </p:blipFill>
        <p:spPr>
          <a:xfrm>
            <a:off x="4032504" y="1691640"/>
            <a:ext cx="4080677" cy="5166360"/>
          </a:xfrm>
          <a:custGeom>
            <a:avLst/>
            <a:gdLst>
              <a:gd name="connsiteX0" fmla="*/ 0 w 4078941"/>
              <a:gd name="connsiteY0" fmla="*/ 0 h 5166360"/>
              <a:gd name="connsiteX1" fmla="*/ 4078941 w 4078941"/>
              <a:gd name="connsiteY1" fmla="*/ 0 h 5166360"/>
              <a:gd name="connsiteX2" fmla="*/ 4078941 w 4078941"/>
              <a:gd name="connsiteY2" fmla="*/ 5166360 h 5166360"/>
              <a:gd name="connsiteX3" fmla="*/ 0 w 4078941"/>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78941" h="5166360">
                <a:moveTo>
                  <a:pt x="0" y="0"/>
                </a:moveTo>
                <a:lnTo>
                  <a:pt x="4078941" y="0"/>
                </a:lnTo>
                <a:lnTo>
                  <a:pt x="4078941" y="5166360"/>
                </a:lnTo>
                <a:lnTo>
                  <a:pt x="0" y="5166360"/>
                </a:lnTo>
                <a:close/>
              </a:path>
            </a:pathLst>
          </a:custGeom>
        </p:spPr>
      </p:pic>
      <p:pic>
        <p:nvPicPr>
          <p:cNvPr id="139" name="Picture 138" descr="A person standing in a room&#10;&#10;Description automatically generated">
            <a:extLst>
              <a:ext uri="{FF2B5EF4-FFF2-40B4-BE49-F238E27FC236}">
                <a16:creationId xmlns:a16="http://schemas.microsoft.com/office/drawing/2014/main" id="{3FBA0A83-840F-4973-881F-E7932C8A1134}"/>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0" y="1691640"/>
            <a:ext cx="4032504"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Varejo</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Oferecer experiências de clientes digitais envolventes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145156"/>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Oferecer ofertas personalizadas e experiências personalizadas de compradores em tempo real </a:t>
            </a:r>
          </a:p>
          <a:p>
            <a:pPr marL="182880" indent="-182880">
              <a:lnSpc>
                <a:spcPct val="90000"/>
              </a:lnSpc>
              <a:spcAft>
                <a:spcPts val="1000"/>
              </a:spcAft>
              <a:buFont typeface="Arial" panose="020B0604020202020204" pitchFamily="34" charset="0"/>
              <a:buChar char="•"/>
            </a:pPr>
            <a:r>
              <a:rPr lang="en-US" sz="1200">
                <a:solidFill>
                  <a:schemeClr val="bg1"/>
                </a:solidFill>
              </a:rPr>
              <a:t>Adicione novos fluxos de receita mais rapidamente com o melhor marketing de metas</a:t>
            </a:r>
          </a:p>
          <a:p>
            <a:pPr marL="182880" indent="-182880">
              <a:lnSpc>
                <a:spcPct val="90000"/>
              </a:lnSpc>
              <a:spcAft>
                <a:spcPts val="1000"/>
              </a:spcAft>
              <a:buFont typeface="Arial" panose="020B0604020202020204" pitchFamily="34" charset="0"/>
              <a:buChar char="•"/>
            </a:pPr>
            <a:r>
              <a:rPr lang="en-US" sz="1200">
                <a:solidFill>
                  <a:schemeClr val="bg1"/>
                </a:solidFill>
              </a:rPr>
              <a:t>Dimensionamento sem servidor para atender ao pico de demanda sazonal </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1" y="5145156"/>
            <a:ext cx="3527562"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Embaixadores da marca capacitados por catálogo e inventário de produtos sempre atualizados</a:t>
            </a:r>
          </a:p>
          <a:p>
            <a:pPr marL="182880" indent="-182880">
              <a:lnSpc>
                <a:spcPct val="90000"/>
              </a:lnSpc>
              <a:spcAft>
                <a:spcPts val="1000"/>
              </a:spcAft>
              <a:buFont typeface="Arial" panose="020B0604020202020204" pitchFamily="34" charset="0"/>
              <a:buChar char="•"/>
            </a:pPr>
            <a:r>
              <a:rPr lang="en-US" sz="1200">
                <a:solidFill>
                  <a:schemeClr val="bg1"/>
                </a:solidFill>
              </a:rPr>
              <a:t>Construir inovações de IoT que reduzam erros e fortaleçam a prevenção de perdas </a:t>
            </a:r>
          </a:p>
          <a:p>
            <a:pPr marL="182880" indent="-182880">
              <a:lnSpc>
                <a:spcPct val="90000"/>
              </a:lnSpc>
              <a:spcAft>
                <a:spcPts val="1000"/>
              </a:spcAft>
              <a:buFont typeface="Arial" panose="020B0604020202020204" pitchFamily="34" charset="0"/>
              <a:buChar char="•"/>
            </a:pPr>
            <a:r>
              <a:rPr lang="en-US" sz="1200">
                <a:solidFill>
                  <a:schemeClr val="bg1"/>
                </a:solidFill>
              </a:rPr>
              <a:t>Implantar conectado com segurança </a:t>
            </a:r>
            <a:r>
              <a:rPr lang="en-US" sz="1200" err="1">
                <a:solidFill>
                  <a:schemeClr val="bg1"/>
                </a:solidFill>
              </a:rPr>
              <a:t>mPOS</a:t>
            </a:r>
            <a:r>
              <a:rPr lang="en-US" sz="1200">
                <a:solidFill>
                  <a:schemeClr val="bg1"/>
                </a:solidFill>
              </a:rPr>
              <a:t> sistemas para reduzir o tempo de espera</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145156"/>
            <a:ext cx="3781838" cy="16045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Feche a lacuna entre demanda e cumprimento com processamento de pedidos em tempo real e gerenciamento da cadeia de suprimentos</a:t>
            </a:r>
          </a:p>
          <a:p>
            <a:pPr marL="182880" indent="-182880">
              <a:lnSpc>
                <a:spcPct val="90000"/>
              </a:lnSpc>
              <a:spcAft>
                <a:spcPts val="1000"/>
              </a:spcAft>
              <a:buFont typeface="Arial" panose="020B0604020202020204" pitchFamily="34" charset="0"/>
              <a:buChar char="•"/>
            </a:pPr>
            <a:r>
              <a:rPr lang="en-US" sz="1200">
                <a:solidFill>
                  <a:schemeClr val="bg1"/>
                </a:solidFill>
              </a:rPr>
              <a:t>Expor fraudes detectando e alertando anomalias em tempo real</a:t>
            </a:r>
          </a:p>
          <a:p>
            <a:pPr marL="182880" indent="-182880">
              <a:lnSpc>
                <a:spcPct val="90000"/>
              </a:lnSpc>
              <a:spcAft>
                <a:spcPts val="1000"/>
              </a:spcAft>
              <a:buFont typeface="Arial" panose="020B0604020202020204" pitchFamily="34" charset="0"/>
              <a:buChar char="•"/>
            </a:pPr>
            <a:r>
              <a:rPr lang="en-US" sz="1200">
                <a:solidFill>
                  <a:schemeClr val="bg1"/>
                </a:solidFill>
              </a:rPr>
              <a:t>Crie um portal de parceiros/fornecedores para melhorar a resposta e a precisão do atendimento ao cliente</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Transformar</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gestão de lojas</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460637"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Construa um inteligente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cadeia de suprimentos</a:t>
            </a:r>
          </a:p>
        </p:txBody>
      </p:sp>
    </p:spTree>
    <p:extLst>
      <p:ext uri="{BB962C8B-B14F-4D97-AF65-F5344CB8AC3E}">
        <p14:creationId xmlns:p14="http://schemas.microsoft.com/office/powerpoint/2010/main" val="2536742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descr="A picture containing indoor, luggage, blue, suitcase&#10;&#10;Description automatically generated">
            <a:extLst>
              <a:ext uri="{FF2B5EF4-FFF2-40B4-BE49-F238E27FC236}">
                <a16:creationId xmlns:a16="http://schemas.microsoft.com/office/drawing/2014/main" id="{70B67DAD-D904-4704-8D85-38F805C30AA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0"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7" name="Picture 36" descr="A picture containing yellow, man, holding, standing&#10;&#10;Description automatically generated">
            <a:extLst>
              <a:ext uri="{FF2B5EF4-FFF2-40B4-BE49-F238E27FC236}">
                <a16:creationId xmlns:a16="http://schemas.microsoft.com/office/drawing/2014/main" id="{AA57E2E7-80D5-45CB-866A-9EB73A77A4A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079748"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43" name="Picture 42" descr="A person standing in front of a store&#10;&#10;Description automatically generated">
            <a:extLst>
              <a:ext uri="{FF2B5EF4-FFF2-40B4-BE49-F238E27FC236}">
                <a16:creationId xmlns:a16="http://schemas.microsoft.com/office/drawing/2014/main" id="{7C5F6C8B-23F7-492E-B1CB-059438B52A5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59496"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Manufatura &amp; Automotivo</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Entregar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novos serviços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308442"/>
            <a:ext cx="3781838"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Desbloqueie experiências de clientes omnichannel e personalizadas</a:t>
            </a:r>
          </a:p>
          <a:p>
            <a:pPr marL="182880" indent="-182880">
              <a:lnSpc>
                <a:spcPct val="90000"/>
              </a:lnSpc>
              <a:spcAft>
                <a:spcPts val="1000"/>
              </a:spcAft>
              <a:buFont typeface="Arial" panose="020B0604020202020204" pitchFamily="34" charset="0"/>
              <a:buChar char="•"/>
            </a:pPr>
            <a:r>
              <a:rPr lang="en-US" sz="1200">
                <a:solidFill>
                  <a:schemeClr val="bg1"/>
                </a:solidFill>
              </a:rPr>
              <a:t>Crie um ambiente de desenvolvimento colaborativo para o marketplace de aplicativos parceiros</a:t>
            </a:r>
          </a:p>
          <a:p>
            <a:pPr marL="182880" indent="-182880">
              <a:lnSpc>
                <a:spcPct val="90000"/>
              </a:lnSpc>
              <a:spcAft>
                <a:spcPts val="1000"/>
              </a:spcAft>
              <a:buFont typeface="Arial" panose="020B0604020202020204" pitchFamily="34" charset="0"/>
              <a:buChar char="•"/>
            </a:pPr>
            <a:r>
              <a:rPr lang="en-US" sz="1200">
                <a:solidFill>
                  <a:schemeClr val="bg1"/>
                </a:solidFill>
              </a:rPr>
              <a:t>Aproveite os avanços de infraestrutura para trazer recursos enxutos para a TI</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308442"/>
            <a:ext cx="3751193"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Ingerir e analisar grandes volumes de dados de IoT e gerar recomendações e insights em tempo real</a:t>
            </a:r>
          </a:p>
          <a:p>
            <a:pPr marL="182880" indent="-182880">
              <a:lnSpc>
                <a:spcPct val="90000"/>
              </a:lnSpc>
              <a:spcAft>
                <a:spcPts val="1000"/>
              </a:spcAft>
              <a:buFont typeface="Arial" panose="020B0604020202020204" pitchFamily="34" charset="0"/>
              <a:buChar char="•"/>
            </a:pPr>
            <a:r>
              <a:rPr lang="en-US" sz="1200">
                <a:solidFill>
                  <a:schemeClr val="bg1"/>
                </a:solidFill>
              </a:rPr>
              <a:t>Impulsionar edifícios inteligentes e cidades </a:t>
            </a:r>
          </a:p>
          <a:p>
            <a:pPr marL="182880" indent="-182880">
              <a:lnSpc>
                <a:spcPct val="90000"/>
              </a:lnSpc>
              <a:spcAft>
                <a:spcPts val="1000"/>
              </a:spcAft>
              <a:buFont typeface="Arial" panose="020B0604020202020204" pitchFamily="34" charset="0"/>
              <a:buChar char="•"/>
            </a:pPr>
            <a:r>
              <a:rPr lang="en-US" sz="1200">
                <a:solidFill>
                  <a:schemeClr val="bg1"/>
                </a:solidFill>
              </a:rPr>
              <a:t>Prever as necessidades dos equipamentos e problemas de segurança antes que eles aconteçam com diagnósticos de equipamentos instantâneos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308442"/>
            <a:ext cx="3687784"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Produzir as partes certas na hora certa </a:t>
            </a:r>
          </a:p>
          <a:p>
            <a:pPr marL="182880" indent="-182880">
              <a:lnSpc>
                <a:spcPct val="90000"/>
              </a:lnSpc>
              <a:spcAft>
                <a:spcPts val="1000"/>
              </a:spcAft>
              <a:buFont typeface="Arial" panose="020B0604020202020204" pitchFamily="34" charset="0"/>
              <a:buChar char="•"/>
            </a:pPr>
            <a:r>
              <a:rPr lang="en-US" sz="1200">
                <a:solidFill>
                  <a:schemeClr val="bg1"/>
                </a:solidFill>
              </a:rPr>
              <a:t>Implantar análises para melhorar a qualidade, aumentar a eficiência operacional e impulsionar o tempo de mercado mais rápido</a:t>
            </a:r>
          </a:p>
          <a:p>
            <a:pPr marL="182880" indent="-182880">
              <a:lnSpc>
                <a:spcPct val="90000"/>
              </a:lnSpc>
              <a:spcAft>
                <a:spcPts val="1000"/>
              </a:spcAft>
              <a:buFont typeface="Arial" panose="020B0604020202020204" pitchFamily="34" charset="0"/>
              <a:buChar char="•"/>
            </a:pPr>
            <a:r>
              <a:rPr lang="en-US" sz="1200">
                <a:solidFill>
                  <a:schemeClr val="bg1"/>
                </a:solidFill>
              </a:rPr>
              <a:t>Use de forma mais eficaz a computação e os recursos humanos, economizando tempo e dinheiro</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Alcançar industrial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Inovação em IoT</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Habilitar inteligente, escalável</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gestão da cadeia de suprimentos</a:t>
            </a:r>
          </a:p>
        </p:txBody>
      </p:sp>
    </p:spTree>
    <p:extLst>
      <p:ext uri="{BB962C8B-B14F-4D97-AF65-F5344CB8AC3E}">
        <p14:creationId xmlns:p14="http://schemas.microsoft.com/office/powerpoint/2010/main" val="2612464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descr="A person standing in front of a window&#10;&#10;Description automatically generated">
            <a:extLst>
              <a:ext uri="{FF2B5EF4-FFF2-40B4-BE49-F238E27FC236}">
                <a16:creationId xmlns:a16="http://schemas.microsoft.com/office/drawing/2014/main" id="{C876ED82-3A17-48B6-B609-A5672E1FE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691639"/>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29" name="Picture 28" descr="A person sitting at a desk&#10;&#10;Description automatically generated">
            <a:extLst>
              <a:ext uri="{FF2B5EF4-FFF2-40B4-BE49-F238E27FC236}">
                <a16:creationId xmlns:a16="http://schemas.microsoft.com/office/drawing/2014/main" id="{0B6B6753-3454-43C4-A11A-23DC8C8F0A3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6219" y="1691640"/>
            <a:ext cx="4076033"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5" name="Picture 34" descr="A person sitting on a bench&#10;&#10;Description automatically generated">
            <a:extLst>
              <a:ext uri="{FF2B5EF4-FFF2-40B4-BE49-F238E27FC236}">
                <a16:creationId xmlns:a16="http://schemas.microsoft.com/office/drawing/2014/main" id="{49CCDBD6-08CF-4097-842F-4529C7CBDFD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13059" y="1691640"/>
            <a:ext cx="4078941"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Serviços Financeiros</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Entregar diferenciado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experiências do cliente</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025412"/>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Desenvolver serviços otimizados para omnichannel e autoatendimento</a:t>
            </a:r>
          </a:p>
          <a:p>
            <a:pPr marL="182880" indent="-182880">
              <a:lnSpc>
                <a:spcPct val="90000"/>
              </a:lnSpc>
              <a:spcAft>
                <a:spcPts val="1000"/>
              </a:spcAft>
              <a:buFont typeface="Arial" panose="020B0604020202020204" pitchFamily="34" charset="0"/>
              <a:buChar char="•"/>
            </a:pPr>
            <a:r>
              <a:rPr lang="en-US" sz="1200">
                <a:solidFill>
                  <a:schemeClr val="bg1"/>
                </a:solidFill>
              </a:rPr>
              <a:t>Negociação de velocidade e transações com quiosques digitais</a:t>
            </a:r>
          </a:p>
          <a:p>
            <a:pPr marL="182880" indent="-182880">
              <a:lnSpc>
                <a:spcPct val="90000"/>
              </a:lnSpc>
              <a:spcAft>
                <a:spcPts val="1000"/>
              </a:spcAft>
              <a:buFont typeface="Arial" panose="020B0604020202020204" pitchFamily="34" charset="0"/>
              <a:buChar char="•"/>
            </a:pPr>
            <a:r>
              <a:rPr lang="en-US" sz="1200">
                <a:solidFill>
                  <a:schemeClr val="bg1"/>
                </a:solidFill>
              </a:rPr>
              <a:t>Melhorar as aquisições de clientes com vendas personalizadas e marketing</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025412"/>
            <a:ext cx="3751193"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Realize análises em tempo real para testar o risco de estresse e exceda os níveis de conformidade em todos os padrões</a:t>
            </a:r>
          </a:p>
          <a:p>
            <a:pPr marL="182880" indent="-182880">
              <a:lnSpc>
                <a:spcPct val="90000"/>
              </a:lnSpc>
              <a:spcAft>
                <a:spcPts val="1000"/>
              </a:spcAft>
              <a:buFont typeface="Arial" panose="020B0604020202020204" pitchFamily="34" charset="0"/>
              <a:buChar char="•"/>
            </a:pPr>
            <a:r>
              <a:rPr lang="en-US" sz="1200">
                <a:solidFill>
                  <a:schemeClr val="bg1"/>
                </a:solidFill>
              </a:rPr>
              <a:t>Expor fraudes detectando e alertando anomalias em tempo real</a:t>
            </a:r>
          </a:p>
          <a:p>
            <a:pPr marL="182880" indent="-182880">
              <a:lnSpc>
                <a:spcPct val="90000"/>
              </a:lnSpc>
              <a:spcAft>
                <a:spcPts val="1000"/>
              </a:spcAft>
              <a:buFont typeface="Arial" panose="020B0604020202020204" pitchFamily="34" charset="0"/>
              <a:buChar char="•"/>
            </a:pPr>
            <a:r>
              <a:rPr lang="en-US" sz="1200">
                <a:solidFill>
                  <a:schemeClr val="bg1"/>
                </a:solidFill>
              </a:rPr>
              <a:t>Implantar com segurança e confiança no local e na nuvem</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025412"/>
            <a:ext cx="3777472" cy="1105944"/>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Centralize os pipelines de pagamento para dimensionar grandes volumes de dados de pagamento com precisão com baixa latência</a:t>
            </a:r>
          </a:p>
          <a:p>
            <a:pPr marL="182880" indent="-182880">
              <a:lnSpc>
                <a:spcPct val="90000"/>
              </a:lnSpc>
              <a:spcAft>
                <a:spcPts val="1000"/>
              </a:spcAft>
              <a:buFont typeface="Arial" panose="020B0604020202020204" pitchFamily="34" charset="0"/>
              <a:buChar char="•"/>
            </a:pPr>
            <a:r>
              <a:rPr lang="en-US" sz="1200">
                <a:solidFill>
                  <a:schemeClr val="bg1"/>
                </a:solidFill>
              </a:rPr>
              <a:t>Habilite carteiras móveis para uso eficiente de recursos</a:t>
            </a:r>
          </a:p>
          <a:p>
            <a:pPr marL="182880" indent="-182880">
              <a:lnSpc>
                <a:spcPct val="90000"/>
              </a:lnSpc>
              <a:spcAft>
                <a:spcPts val="1000"/>
              </a:spcAft>
              <a:buFont typeface="Arial" panose="020B0604020202020204" pitchFamily="34" charset="0"/>
              <a:buChar char="•"/>
            </a:pPr>
            <a:r>
              <a:rPr lang="en-US" sz="1200">
                <a:solidFill>
                  <a:schemeClr val="bg1"/>
                </a:solidFill>
              </a:rPr>
              <a:t>Construa modelos peer-to-peer sem atrito</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Gerenciar riscos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e detectar fraudes</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Tempo real</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Pagamentos</a:t>
            </a:r>
          </a:p>
        </p:txBody>
      </p:sp>
    </p:spTree>
    <p:extLst>
      <p:ext uri="{BB962C8B-B14F-4D97-AF65-F5344CB8AC3E}">
        <p14:creationId xmlns:p14="http://schemas.microsoft.com/office/powerpoint/2010/main" val="886519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30" name="Text Box 3">
            <a:extLst>
              <a:ext uri="{FF2B5EF4-FFF2-40B4-BE49-F238E27FC236}">
                <a16:creationId xmlns:a16="http://schemas.microsoft.com/office/drawing/2014/main" id="{E303E16D-E37A-4E9C-A78A-61F0F61FE62B}"/>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Direitos Autorais Microsoft Corporation. Todos os direitos reservados. </a:t>
            </a:r>
          </a:p>
        </p:txBody>
      </p:sp>
      <p:sp>
        <p:nvSpPr>
          <p:cNvPr id="31" name="Title 1">
            <a:extLst>
              <a:ext uri="{FF2B5EF4-FFF2-40B4-BE49-F238E27FC236}">
                <a16:creationId xmlns:a16="http://schemas.microsoft.com/office/drawing/2014/main" id="{A11B9872-9A87-4BB5-BA9A-4C5718356504}"/>
              </a:ext>
            </a:extLst>
          </p:cNvPr>
          <p:cNvSpPr txBox="1">
            <a:spLocks/>
          </p:cNvSpPr>
          <p:nvPr/>
        </p:nvSpPr>
        <p:spPr>
          <a:xfrm>
            <a:off x="313410" y="1829711"/>
            <a:ext cx="4500034" cy="3360920"/>
          </a:xfrm>
          <a:prstGeom prst="rect">
            <a:avLst/>
          </a:prstGeom>
        </p:spPr>
        <p:txBody>
          <a:bodyPr wrap="square">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800" dirty="0">
                <a:solidFill>
                  <a:schemeClr val="bg1"/>
                </a:solidFill>
                <a:latin typeface="+mn-lt"/>
              </a:rPr>
              <a:t>A </a:t>
            </a:r>
            <a:r>
              <a:rPr lang="en-US" sz="2800" dirty="0" err="1">
                <a:solidFill>
                  <a:schemeClr val="bg1"/>
                </a:solidFill>
                <a:latin typeface="+mn-lt"/>
              </a:rPr>
              <a:t>missão</a:t>
            </a:r>
            <a:r>
              <a:rPr lang="en-US" sz="2800" dirty="0">
                <a:solidFill>
                  <a:schemeClr val="bg1"/>
                </a:solidFill>
                <a:latin typeface="+mn-lt"/>
              </a:rPr>
              <a:t> da Microsoft é </a:t>
            </a:r>
            <a:r>
              <a:rPr lang="en-US" sz="2800" dirty="0" err="1">
                <a:solidFill>
                  <a:schemeClr val="bg1"/>
                </a:solidFill>
                <a:latin typeface="+mn-lt"/>
              </a:rPr>
              <a:t>capacitar</a:t>
            </a:r>
            <a:r>
              <a:rPr lang="en-US" sz="2800" dirty="0">
                <a:solidFill>
                  <a:schemeClr val="bg1"/>
                </a:solidFill>
                <a:latin typeface="+mn-lt"/>
              </a:rPr>
              <a:t> </a:t>
            </a:r>
            <a:r>
              <a:rPr lang="en-US" sz="2800" dirty="0" err="1">
                <a:solidFill>
                  <a:schemeClr val="bg1"/>
                </a:solidFill>
                <a:latin typeface="+mn-lt"/>
              </a:rPr>
              <a:t>cada</a:t>
            </a:r>
            <a:r>
              <a:rPr lang="en-US" sz="2800" dirty="0">
                <a:solidFill>
                  <a:schemeClr val="bg1"/>
                </a:solidFill>
                <a:latin typeface="+mn-lt"/>
              </a:rPr>
              <a:t> </a:t>
            </a:r>
            <a:r>
              <a:rPr lang="en-US" sz="2800" dirty="0" err="1">
                <a:solidFill>
                  <a:schemeClr val="bg1"/>
                </a:solidFill>
                <a:latin typeface="+mn-lt"/>
              </a:rPr>
              <a:t>pessoa</a:t>
            </a:r>
            <a:r>
              <a:rPr lang="en-US" sz="2800" dirty="0">
                <a:solidFill>
                  <a:schemeClr val="bg1"/>
                </a:solidFill>
                <a:latin typeface="+mn-lt"/>
              </a:rPr>
              <a:t> e </a:t>
            </a:r>
            <a:r>
              <a:rPr lang="en-US" sz="2800" dirty="0" err="1">
                <a:solidFill>
                  <a:schemeClr val="bg1"/>
                </a:solidFill>
                <a:latin typeface="+mn-lt"/>
              </a:rPr>
              <a:t>cada</a:t>
            </a:r>
            <a:r>
              <a:rPr lang="en-US" sz="2800" dirty="0">
                <a:solidFill>
                  <a:schemeClr val="bg1"/>
                </a:solidFill>
                <a:latin typeface="+mn-lt"/>
              </a:rPr>
              <a:t> </a:t>
            </a:r>
            <a:r>
              <a:rPr lang="en-US" sz="2800" dirty="0" err="1">
                <a:solidFill>
                  <a:schemeClr val="bg1"/>
                </a:solidFill>
                <a:latin typeface="+mn-lt"/>
              </a:rPr>
              <a:t>organização</a:t>
            </a:r>
            <a:r>
              <a:rPr lang="en-US" sz="2800" dirty="0">
                <a:solidFill>
                  <a:schemeClr val="bg1"/>
                </a:solidFill>
                <a:latin typeface="+mn-lt"/>
              </a:rPr>
              <a:t> do </a:t>
            </a:r>
            <a:r>
              <a:rPr lang="en-US" sz="2800" dirty="0" err="1">
                <a:solidFill>
                  <a:schemeClr val="bg1"/>
                </a:solidFill>
                <a:latin typeface="+mn-lt"/>
              </a:rPr>
              <a:t>planeta</a:t>
            </a:r>
            <a:r>
              <a:rPr lang="en-US" sz="2800" dirty="0">
                <a:solidFill>
                  <a:schemeClr val="bg1"/>
                </a:solidFill>
                <a:latin typeface="+mn-lt"/>
              </a:rPr>
              <a:t> a </a:t>
            </a:r>
            <a:r>
              <a:rPr lang="en-US" sz="2800" dirty="0" err="1">
                <a:solidFill>
                  <a:schemeClr val="bg1"/>
                </a:solidFill>
                <a:latin typeface="+mn-lt"/>
              </a:rPr>
              <a:t>alcançar</a:t>
            </a:r>
            <a:r>
              <a:rPr lang="en-US" sz="2800" dirty="0">
                <a:solidFill>
                  <a:schemeClr val="bg1"/>
                </a:solidFill>
                <a:latin typeface="+mn-lt"/>
              </a:rPr>
              <a:t> </a:t>
            </a:r>
            <a:r>
              <a:rPr lang="en-US" sz="2800" dirty="0" err="1">
                <a:solidFill>
                  <a:schemeClr val="bg1"/>
                </a:solidFill>
                <a:latin typeface="+mn-lt"/>
              </a:rPr>
              <a:t>mais</a:t>
            </a:r>
            <a:r>
              <a:rPr lang="en-US" sz="2800" dirty="0">
                <a:solidFill>
                  <a:schemeClr val="bg1"/>
                </a:solidFill>
              </a:rPr>
              <a:t>.</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4000" dirty="0" err="1">
                <a:solidFill>
                  <a:schemeClr val="bg1"/>
                </a:solidFill>
              </a:rPr>
              <a:t>Obrigada</a:t>
            </a:r>
            <a:r>
              <a:rPr lang="en-US" sz="4000" dirty="0">
                <a:solidFill>
                  <a:schemeClr val="bg1"/>
                </a:solidFill>
              </a:rPr>
              <a:t>!</a:t>
            </a:r>
          </a:p>
        </p:txBody>
      </p:sp>
      <p:grpSp>
        <p:nvGrpSpPr>
          <p:cNvPr id="32" name="Group 31">
            <a:extLst>
              <a:ext uri="{FF2B5EF4-FFF2-40B4-BE49-F238E27FC236}">
                <a16:creationId xmlns:a16="http://schemas.microsoft.com/office/drawing/2014/main" id="{2C9C6FF8-A955-4AC6-9F2D-E9995EA5797D}"/>
              </a:ext>
            </a:extLst>
          </p:cNvPr>
          <p:cNvGrpSpPr/>
          <p:nvPr/>
        </p:nvGrpSpPr>
        <p:grpSpPr>
          <a:xfrm>
            <a:off x="428681" y="361615"/>
            <a:ext cx="1787182" cy="364715"/>
            <a:chOff x="428681" y="361615"/>
            <a:chExt cx="1787182" cy="364715"/>
          </a:xfrm>
        </p:grpSpPr>
        <p:pic>
          <p:nvPicPr>
            <p:cNvPr id="33" name="Picture 32">
              <a:extLst>
                <a:ext uri="{FF2B5EF4-FFF2-40B4-BE49-F238E27FC236}">
                  <a16:creationId xmlns:a16="http://schemas.microsoft.com/office/drawing/2014/main" id="{7CC640BA-05FC-4844-82E5-8015BD9D2E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83862" b="-1899"/>
            <a:stretch/>
          </p:blipFill>
          <p:spPr>
            <a:xfrm>
              <a:off x="428681" y="437356"/>
              <a:ext cx="215555" cy="193892"/>
            </a:xfrm>
            <a:prstGeom prst="rect">
              <a:avLst/>
            </a:prstGeom>
          </p:spPr>
        </p:pic>
        <p:sp>
          <p:nvSpPr>
            <p:cNvPr id="34" name="TextBox 33">
              <a:extLst>
                <a:ext uri="{FF2B5EF4-FFF2-40B4-BE49-F238E27FC236}">
                  <a16:creationId xmlns:a16="http://schemas.microsoft.com/office/drawing/2014/main" id="{B6F5DD4F-A491-4CDD-8D63-A2D1805120A0}"/>
                </a:ext>
              </a:extLst>
            </p:cNvPr>
            <p:cNvSpPr txBox="1"/>
            <p:nvPr/>
          </p:nvSpPr>
          <p:spPr>
            <a:xfrm>
              <a:off x="573519" y="361615"/>
              <a:ext cx="1642344" cy="364715"/>
            </a:xfrm>
            <a:prstGeom prst="rect">
              <a:avLst/>
            </a:prstGeom>
            <a:noFill/>
          </p:spPr>
          <p:txBody>
            <a:bodyPr wrap="square" lIns="91440" tIns="91440" rIns="91440" bIns="91440" rtlCol="0">
              <a:spAutoFit/>
            </a:bodyPr>
            <a:lstStyle/>
            <a:p>
              <a:pPr>
                <a:lnSpc>
                  <a:spcPct val="90000"/>
                </a:lnSpc>
                <a:spcAft>
                  <a:spcPts val="600"/>
                </a:spcAft>
              </a:pPr>
              <a:r>
                <a:rPr lang="en-US" sz="1260" spc="-30">
                  <a:solidFill>
                    <a:schemeClr val="bg1"/>
                  </a:solidFill>
                  <a:latin typeface="+mj-lt"/>
                </a:rPr>
                <a:t>Microsoft Azure</a:t>
              </a:r>
            </a:p>
          </p:txBody>
        </p:sp>
      </p:grpSp>
      <p:sp>
        <p:nvSpPr>
          <p:cNvPr id="7" name="MS Logo" descr="Microsoft logo graphic">
            <a:extLst>
              <a:ext uri="{FF2B5EF4-FFF2-40B4-BE49-F238E27FC236}">
                <a16:creationId xmlns:a16="http://schemas.microsoft.com/office/drawing/2014/main" id="{1A164A17-A61C-4F49-99A0-E45B52895909}"/>
              </a:ext>
            </a:extLst>
          </p:cNvPr>
          <p:cNvSpPr/>
          <p:nvPr/>
        </p:nvSpPr>
        <p:spPr bwMode="auto">
          <a:xfrm>
            <a:off x="6278459" y="872025"/>
            <a:ext cx="5113952" cy="5113950"/>
          </a:xfrm>
          <a:prstGeom prst="roundRect">
            <a:avLst>
              <a:gd name="adj" fmla="val 0"/>
            </a:avLst>
          </a:prstGeom>
          <a:blipFill>
            <a:blip r:embed="rId4"/>
            <a:stretch>
              <a:fillRect/>
            </a:stretch>
          </a:blipFill>
          <a:ln>
            <a:noFill/>
            <a:headEnd type="none" w="med" len="med"/>
            <a:tailEnd type="none" w="med" len="med"/>
          </a:ln>
          <a:effectLst>
            <a:outerShdw blurRad="127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noFill/>
                <a:effectLst/>
                <a:uLnTx/>
                <a:uFillTx/>
                <a:latin typeface="Segoe UI"/>
                <a:ea typeface="Segoe UI" pitchFamily="34" charset="0"/>
                <a:cs typeface="Segoe UI" pitchFamily="34" charset="0"/>
              </a:rPr>
              <a:t>Logotipo</a:t>
            </a:r>
          </a:p>
        </p:txBody>
      </p:sp>
    </p:spTree>
    <p:extLst>
      <p:ext uri="{BB962C8B-B14F-4D97-AF65-F5344CB8AC3E}">
        <p14:creationId xmlns:p14="http://schemas.microsoft.com/office/powerpoint/2010/main" val="113242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86000"/>
          </a:schemeClr>
        </a:solidFill>
        <a:effectLst/>
      </p:bgPr>
    </p:bg>
    <p:spTree>
      <p:nvGrpSpPr>
        <p:cNvPr id="1" name=""/>
        <p:cNvGrpSpPr/>
        <p:nvPr/>
      </p:nvGrpSpPr>
      <p:grpSpPr>
        <a:xfrm>
          <a:off x="0" y="0"/>
          <a:ext cx="0" cy="0"/>
          <a:chOff x="0" y="0"/>
          <a:chExt cx="0" cy="0"/>
        </a:xfrm>
      </p:grpSpPr>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4374292" y="2473162"/>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413685" y="5446034"/>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350669" y="5427253"/>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7352286" y="2473391"/>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8250803" y="2058770"/>
            <a:ext cx="3271726" cy="1295739"/>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dirty="0" err="1">
                <a:solidFill>
                  <a:srgbClr val="50E6FF"/>
                </a:solidFill>
                <a:latin typeface="Segoe UI Semilight" panose="020B0402040204020203" pitchFamily="34" charset="0"/>
                <a:cs typeface="Segoe UI Semilight" panose="020B0402040204020203" pitchFamily="34" charset="0"/>
              </a:rPr>
              <a:t>Conteineres</a:t>
            </a:r>
            <a:endParaRPr lang="en-US" sz="2400" kern="0" dirty="0">
              <a:solidFill>
                <a:srgbClr val="50E6FF"/>
              </a:solidFill>
              <a:latin typeface="Segoe UI Semilight" panose="020B0402040204020203" pitchFamily="34" charset="0"/>
              <a:cs typeface="Segoe UI Semilight" panose="020B0402040204020203" pitchFamily="34" charset="0"/>
            </a:endParaRPr>
          </a:p>
          <a:p>
            <a:pPr defTabSz="896354">
              <a:spcAft>
                <a:spcPts val="576"/>
              </a:spcAft>
              <a:defRPr/>
            </a:pPr>
            <a:r>
              <a:rPr lang="en-US" sz="1600" dirty="0" err="1">
                <a:latin typeface="Segoe UI" panose="020B0502040204020203" pitchFamily="34" charset="0"/>
                <a:cs typeface="Segoe UI" panose="020B0502040204020203" pitchFamily="34" charset="0"/>
              </a:rPr>
              <a:t>Formato</a:t>
            </a:r>
            <a:r>
              <a:rPr lang="en-US" sz="1600" dirty="0">
                <a:latin typeface="Segoe UI" panose="020B0502040204020203" pitchFamily="34" charset="0"/>
                <a:cs typeface="Segoe UI" panose="020B0502040204020203" pitchFamily="34" charset="0"/>
              </a:rPr>
              <a:t> de </a:t>
            </a:r>
            <a:r>
              <a:rPr lang="en-US" sz="1600" dirty="0" err="1">
                <a:latin typeface="Segoe UI" panose="020B0502040204020203" pitchFamily="34" charset="0"/>
                <a:cs typeface="Segoe UI" panose="020B0502040204020203" pitchFamily="34" charset="0"/>
              </a:rPr>
              <a:t>implantação</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padrão</a:t>
            </a:r>
            <a:r>
              <a:rPr lang="en-US" sz="1600" dirty="0">
                <a:latin typeface="Segoe UI" panose="020B0502040204020203" pitchFamily="34" charset="0"/>
                <a:cs typeface="Segoe UI" panose="020B0502040204020203" pitchFamily="34" charset="0"/>
              </a:rPr>
              <a:t> para </a:t>
            </a:r>
            <a:r>
              <a:rPr lang="en-US" sz="1600" dirty="0" err="1">
                <a:latin typeface="Segoe UI" panose="020B0502040204020203" pitchFamily="34" charset="0"/>
                <a:cs typeface="Segoe UI" panose="020B0502040204020203" pitchFamily="34" charset="0"/>
              </a:rPr>
              <a:t>código</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abstrato</a:t>
            </a:r>
            <a:r>
              <a:rPr lang="en-US" sz="1600" dirty="0">
                <a:latin typeface="Segoe UI" panose="020B0502040204020203" pitchFamily="34" charset="0"/>
                <a:cs typeface="Segoe UI" panose="020B0502040204020203" pitchFamily="34" charset="0"/>
              </a:rPr>
              <a:t> das </a:t>
            </a:r>
            <a:r>
              <a:rPr lang="en-US" sz="1600" dirty="0" err="1">
                <a:latin typeface="Segoe UI" panose="020B0502040204020203" pitchFamily="34" charset="0"/>
                <a:cs typeface="Segoe UI" panose="020B0502040204020203" pitchFamily="34" charset="0"/>
              </a:rPr>
              <a:t>diferenças</a:t>
            </a:r>
            <a:r>
              <a:rPr lang="en-US" sz="1600" dirty="0">
                <a:latin typeface="Segoe UI" panose="020B0502040204020203" pitchFamily="34" charset="0"/>
                <a:cs typeface="Segoe UI" panose="020B0502040204020203" pitchFamily="34" charset="0"/>
              </a:rPr>
              <a:t> de </a:t>
            </a:r>
            <a:r>
              <a:rPr lang="en-US" sz="1600" dirty="0" err="1">
                <a:latin typeface="Segoe UI" panose="020B0502040204020203" pitchFamily="34" charset="0"/>
                <a:cs typeface="Segoe UI" panose="020B0502040204020203" pitchFamily="34" charset="0"/>
              </a:rPr>
              <a:t>infraestrutura</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subjacentes</a:t>
            </a:r>
            <a:endParaRPr lang="en-US" sz="1600"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C0049D26-36AD-4C89-888A-DFDD3604A96F}"/>
              </a:ext>
            </a:extLst>
          </p:cNvPr>
          <p:cNvSpPr txBox="1"/>
          <p:nvPr/>
        </p:nvSpPr>
        <p:spPr>
          <a:xfrm>
            <a:off x="1113821" y="2169569"/>
            <a:ext cx="2812342" cy="8525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400" kern="0" dirty="0">
                <a:solidFill>
                  <a:srgbClr val="50E6FF"/>
                </a:solidFill>
                <a:latin typeface="Segoe UI Semilight" panose="020B0402040204020203" pitchFamily="34" charset="0"/>
                <a:cs typeface="Segoe UI Semilight" panose="020B0402040204020203" pitchFamily="34" charset="0"/>
              </a:rPr>
              <a:t>APIs</a:t>
            </a:r>
          </a:p>
          <a:p>
            <a:pPr algn="r" defTabSz="896354">
              <a:spcAft>
                <a:spcPts val="576"/>
              </a:spcAft>
              <a:defRPr/>
            </a:pPr>
            <a:r>
              <a:rPr lang="en-US" sz="1600" dirty="0" err="1">
                <a:latin typeface="Segoe UI" panose="020B0502040204020203" pitchFamily="34" charset="0"/>
                <a:cs typeface="Segoe UI" panose="020B0502040204020203" pitchFamily="34" charset="0"/>
              </a:rPr>
              <a:t>Expor</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serviços</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como</a:t>
            </a:r>
            <a:r>
              <a:rPr lang="en-US" sz="1600" dirty="0">
                <a:latin typeface="Segoe UI" panose="020B0502040204020203" pitchFamily="34" charset="0"/>
                <a:cs typeface="Segoe UI" panose="020B0502040204020203" pitchFamily="34" charset="0"/>
              </a:rPr>
              <a:t> APIs </a:t>
            </a:r>
            <a:r>
              <a:rPr lang="en-US" sz="1600" dirty="0" err="1">
                <a:latin typeface="Segoe UI" panose="020B0502040204020203" pitchFamily="34" charset="0"/>
                <a:cs typeface="Segoe UI" panose="020B0502040204020203" pitchFamily="34" charset="0"/>
              </a:rPr>
              <a:t>leves</a:t>
            </a:r>
            <a:r>
              <a:rPr lang="en-US" sz="1600" dirty="0">
                <a:latin typeface="Segoe UI" panose="020B0502040204020203" pitchFamily="34" charset="0"/>
                <a:cs typeface="Segoe UI" panose="020B0502040204020203" pitchFamily="34" charset="0"/>
              </a:rPr>
              <a:t> para </a:t>
            </a:r>
            <a:r>
              <a:rPr lang="en-US" sz="1600" dirty="0" err="1">
                <a:latin typeface="Segoe UI" panose="020B0502040204020203" pitchFamily="34" charset="0"/>
                <a:cs typeface="Segoe UI" panose="020B0502040204020203" pitchFamily="34" charset="0"/>
              </a:rPr>
              <a:t>facilitar</a:t>
            </a:r>
            <a:r>
              <a:rPr lang="en-US" sz="1600" dirty="0">
                <a:latin typeface="Segoe UI" panose="020B0502040204020203" pitchFamily="34" charset="0"/>
                <a:cs typeface="Segoe UI" panose="020B0502040204020203" pitchFamily="34" charset="0"/>
              </a:rPr>
              <a:t> a </a:t>
            </a:r>
            <a:r>
              <a:rPr lang="en-US" sz="1600" dirty="0" err="1">
                <a:latin typeface="Segoe UI" panose="020B0502040204020203" pitchFamily="34" charset="0"/>
                <a:cs typeface="Segoe UI" panose="020B0502040204020203" pitchFamily="34" charset="0"/>
              </a:rPr>
              <a:t>integração</a:t>
            </a:r>
            <a:endParaRPr lang="en-US" sz="1600" dirty="0">
              <a:latin typeface="Segoe UI" panose="020B0502040204020203" pitchFamily="34" charset="0"/>
              <a:cs typeface="Segoe UI" panose="020B0502040204020203" pitchFamily="34" charset="0"/>
            </a:endParaRPr>
          </a:p>
        </p:txBody>
      </p:sp>
      <p:sp>
        <p:nvSpPr>
          <p:cNvPr id="50" name="TextBox 49">
            <a:extLst>
              <a:ext uri="{FF2B5EF4-FFF2-40B4-BE49-F238E27FC236}">
                <a16:creationId xmlns:a16="http://schemas.microsoft.com/office/drawing/2014/main" id="{42AC56C4-0429-4955-985B-EF06F8D5F893}"/>
              </a:ext>
            </a:extLst>
          </p:cNvPr>
          <p:cNvSpPr txBox="1"/>
          <p:nvPr/>
        </p:nvSpPr>
        <p:spPr>
          <a:xfrm>
            <a:off x="8250803" y="5141422"/>
            <a:ext cx="3391468"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Devops</a:t>
            </a:r>
          </a:p>
          <a:p>
            <a:pPr defTabSz="896354">
              <a:spcAft>
                <a:spcPts val="576"/>
              </a:spcAft>
              <a:defRPr/>
            </a:pPr>
            <a:r>
              <a:rPr lang="en-US" sz="1600">
                <a:latin typeface="Segoe UI" panose="020B0502040204020203" pitchFamily="34" charset="0"/>
                <a:cs typeface="Segoe UI" panose="020B0502040204020203" pitchFamily="34" charset="0"/>
              </a:rPr>
              <a:t>Pessoas, processos e tecnologia que promovem a construção e entrega colaborativas </a:t>
            </a:r>
          </a:p>
        </p:txBody>
      </p:sp>
      <p:sp>
        <p:nvSpPr>
          <p:cNvPr id="52" name="TextBox 51">
            <a:extLst>
              <a:ext uri="{FF2B5EF4-FFF2-40B4-BE49-F238E27FC236}">
                <a16:creationId xmlns:a16="http://schemas.microsoft.com/office/drawing/2014/main" id="{524547B0-2403-4DA3-BBDF-185ABEDC8BE0}"/>
              </a:ext>
            </a:extLst>
          </p:cNvPr>
          <p:cNvSpPr txBox="1"/>
          <p:nvPr/>
        </p:nvSpPr>
        <p:spPr>
          <a:xfrm>
            <a:off x="277586" y="5141422"/>
            <a:ext cx="3648577" cy="1074140"/>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Microserviços</a:t>
            </a:r>
          </a:p>
          <a:p>
            <a:pPr defTabSz="896354">
              <a:spcAft>
                <a:spcPts val="576"/>
              </a:spcAft>
              <a:defRPr/>
            </a:pPr>
            <a:r>
              <a:rPr lang="en-US" sz="1600">
                <a:latin typeface="Segoe UI" panose="020B0502040204020203" pitchFamily="34" charset="0"/>
                <a:cs typeface="Segoe UI" panose="020B0502040204020203" pitchFamily="34" charset="0"/>
              </a:rPr>
              <a:t>Abordagem arquitetônica para desenvolver uma aplicação como uma coleção de serviços modulares, vagamente acoplado</a:t>
            </a:r>
          </a:p>
        </p:txBody>
      </p:sp>
      <p:sp>
        <p:nvSpPr>
          <p:cNvPr id="72" name="Arc 71">
            <a:extLst>
              <a:ext uri="{FF2B5EF4-FFF2-40B4-BE49-F238E27FC236}">
                <a16:creationId xmlns:a16="http://schemas.microsoft.com/office/drawing/2014/main" id="{6BC759AD-F778-4A60-92A1-534B4A56AD1F}"/>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106" name="Freeform: Shape 185">
            <a:extLst>
              <a:ext uri="{FF2B5EF4-FFF2-40B4-BE49-F238E27FC236}">
                <a16:creationId xmlns:a16="http://schemas.microsoft.com/office/drawing/2014/main" id="{3A9140D3-5854-4800-8705-29EDBF1488B2}"/>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6925491"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dirty="0">
                <a:solidFill>
                  <a:schemeClr val="bg1"/>
                </a:solidFill>
                <a:latin typeface="Segoe UI Light" panose="020B0502040204020203" pitchFamily="34" charset="0"/>
                <a:cs typeface="Segoe UI Light" panose="020B0502040204020203" pitchFamily="34" charset="0"/>
              </a:rPr>
              <a:t>O que e Cloud-Native?</a:t>
            </a:r>
            <a:endParaRPr lang="en-US" sz="4800" dirty="0">
              <a:solidFill>
                <a:schemeClr val="bg1"/>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0B931B06-2370-4722-AAB1-83F649DC01A7}"/>
              </a:ext>
            </a:extLst>
          </p:cNvPr>
          <p:cNvSpPr/>
          <p:nvPr/>
        </p:nvSpPr>
        <p:spPr>
          <a:xfrm>
            <a:off x="1885950" y="989149"/>
            <a:ext cx="8420100" cy="646331"/>
          </a:xfrm>
          <a:prstGeom prst="rect">
            <a:avLst/>
          </a:prstGeom>
        </p:spPr>
        <p:txBody>
          <a:bodyPr wrap="square">
            <a:spAutoFit/>
          </a:bodyPr>
          <a:lstStyle/>
          <a:p>
            <a:pPr algn="ctr"/>
            <a:r>
              <a:rPr lang="en-US">
                <a:solidFill>
                  <a:schemeClr val="bg1"/>
                </a:solidFill>
              </a:rPr>
              <a:t>Empacotar código de aplicativos e dependências em contêineres, implantar como microsserviços e gerenciá-los usando processos e ferramentas DevOps</a:t>
            </a:r>
            <a:endParaRPr lang="en-US">
              <a:solidFill>
                <a:schemeClr val="bg1"/>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accel="100000" autoRev="1" fill="hold" grpId="1" nodeType="withEffect">
                                  <p:stCondLst>
                                    <p:cond delay="0"/>
                                  </p:stCondLst>
                                  <p:childTnLst>
                                    <p:animMotion origin="layout" path="M 0 -1.48148E-6 L -0.04062 -1.48148E-6 " pathEditMode="relative" rAng="0" ptsTypes="AA">
                                      <p:cBhvr>
                                        <p:cTn id="9" dur="600" fill="hold"/>
                                        <p:tgtEl>
                                          <p:spTgt spid="75"/>
                                        </p:tgtEl>
                                        <p:attrNameLst>
                                          <p:attrName>ppt_x</p:attrName>
                                          <p:attrName>ppt_y</p:attrName>
                                        </p:attrNameLst>
                                      </p:cBhvr>
                                      <p:rCtr x="-2031" y="0"/>
                                    </p:animMotion>
                                  </p:childTnLst>
                                </p:cTn>
                              </p:par>
                              <p:par>
                                <p:cTn id="10" presetID="6" presetClass="emph" presetSubtype="0" accel="100000" autoRev="1" fill="hold" grpId="2" nodeType="withEffect">
                                  <p:stCondLst>
                                    <p:cond delay="0"/>
                                  </p:stCondLst>
                                  <p:childTnLst>
                                    <p:animScale>
                                      <p:cBhvr>
                                        <p:cTn id="11" dur="600" fill="hold"/>
                                        <p:tgtEl>
                                          <p:spTgt spid="75"/>
                                        </p:tgtEl>
                                      </p:cBhvr>
                                      <p:by x="40000" y="40000"/>
                                    </p:animScale>
                                  </p:childTnLst>
                                </p:cTn>
                              </p:par>
                              <p:par>
                                <p:cTn id="12" presetID="10" presetClass="entr" presetSubtype="0" fill="hold" grpId="0" nodeType="withEffect">
                                  <p:stCondLst>
                                    <p:cond delay="5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accel="100000" autoRev="1" fill="hold" grpId="1" nodeType="withEffect">
                                  <p:stCondLst>
                                    <p:cond delay="0"/>
                                  </p:stCondLst>
                                  <p:childTnLst>
                                    <p:animMotion origin="layout" path="M 0 -1.48148E-6 L 0 0.07083 " pathEditMode="relative" rAng="0" ptsTypes="AA">
                                      <p:cBhvr>
                                        <p:cTn id="16" dur="600" fill="hold"/>
                                        <p:tgtEl>
                                          <p:spTgt spid="72"/>
                                        </p:tgtEl>
                                        <p:attrNameLst>
                                          <p:attrName>ppt_x</p:attrName>
                                          <p:attrName>ppt_y</p:attrName>
                                        </p:attrNameLst>
                                      </p:cBhvr>
                                      <p:rCtr x="0" y="3542"/>
                                    </p:animMotion>
                                  </p:childTnLst>
                                </p:cTn>
                              </p:par>
                              <p:par>
                                <p:cTn id="17" presetID="6" presetClass="emph" presetSubtype="0" accel="100000" autoRev="1" fill="hold" grpId="2" nodeType="withEffect">
                                  <p:stCondLst>
                                    <p:cond delay="0"/>
                                  </p:stCondLst>
                                  <p:childTnLst>
                                    <p:animScale>
                                      <p:cBhvr>
                                        <p:cTn id="18" dur="600" fill="hold"/>
                                        <p:tgtEl>
                                          <p:spTgt spid="72"/>
                                        </p:tgtEl>
                                      </p:cBhvr>
                                      <p:by x="40000" y="40000"/>
                                    </p:animScale>
                                  </p:childTnLst>
                                </p:cTn>
                              </p:par>
                              <p:par>
                                <p:cTn id="19" presetID="10" presetClass="entr" presetSubtype="0" fill="hold" grpId="0" nodeType="withEffect">
                                  <p:stCondLst>
                                    <p:cond delay="5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accel="100000" autoRev="1" fill="hold" grpId="1" nodeType="withEffect">
                                  <p:stCondLst>
                                    <p:cond delay="0"/>
                                  </p:stCondLst>
                                  <p:childTnLst>
                                    <p:animMotion origin="layout" path="M 0 -1.48148E-6 L 0.04219 -1.48148E-6 " pathEditMode="relative" rAng="0" ptsTypes="AA">
                                      <p:cBhvr>
                                        <p:cTn id="23" dur="600" fill="hold"/>
                                        <p:tgtEl>
                                          <p:spTgt spid="73"/>
                                        </p:tgtEl>
                                        <p:attrNameLst>
                                          <p:attrName>ppt_x</p:attrName>
                                          <p:attrName>ppt_y</p:attrName>
                                        </p:attrNameLst>
                                      </p:cBhvr>
                                      <p:rCtr x="2109" y="0"/>
                                    </p:animMotion>
                                  </p:childTnLst>
                                </p:cTn>
                              </p:par>
                              <p:par>
                                <p:cTn id="24" presetID="6" presetClass="emph" presetSubtype="0" accel="100000" autoRev="1" fill="hold" grpId="2" nodeType="withEffect">
                                  <p:stCondLst>
                                    <p:cond delay="0"/>
                                  </p:stCondLst>
                                  <p:childTnLst>
                                    <p:animScale>
                                      <p:cBhvr>
                                        <p:cTn id="25" dur="600" fill="hold"/>
                                        <p:tgtEl>
                                          <p:spTgt spid="73"/>
                                        </p:tgtEl>
                                      </p:cBhvr>
                                      <p:by x="40000" y="40000"/>
                                    </p:animScale>
                                  </p:childTnLst>
                                </p:cTn>
                              </p:par>
                              <p:par>
                                <p:cTn id="26" presetID="10" presetClass="entr" presetSubtype="0" fill="hold" grpId="0" nodeType="withEffect">
                                  <p:stCondLst>
                                    <p:cond delay="5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accel="100000" autoRev="1" fill="hold" grpId="1" nodeType="withEffect">
                                  <p:stCondLst>
                                    <p:cond delay="0"/>
                                  </p:stCondLst>
                                  <p:childTnLst>
                                    <p:animMotion origin="layout" path="M 0 -1.48148E-6 L 0 -0.07778 " pathEditMode="relative" rAng="0" ptsTypes="AA">
                                      <p:cBhvr>
                                        <p:cTn id="30" dur="600" fill="hold"/>
                                        <p:tgtEl>
                                          <p:spTgt spid="74"/>
                                        </p:tgtEl>
                                        <p:attrNameLst>
                                          <p:attrName>ppt_x</p:attrName>
                                          <p:attrName>ppt_y</p:attrName>
                                        </p:attrNameLst>
                                      </p:cBhvr>
                                      <p:rCtr x="0" y="-3889"/>
                                    </p:animMotion>
                                  </p:childTnLst>
                                </p:cTn>
                              </p:par>
                              <p:par>
                                <p:cTn id="31" presetID="6" presetClass="emph" presetSubtype="0" accel="100000" autoRev="1" fill="hold" grpId="2" nodeType="withEffect">
                                  <p:stCondLst>
                                    <p:cond delay="0"/>
                                  </p:stCondLst>
                                  <p:childTnLst>
                                    <p:animScale>
                                      <p:cBhvr>
                                        <p:cTn id="32" dur="600" fill="hold"/>
                                        <p:tgtEl>
                                          <p:spTgt spid="74"/>
                                        </p:tgtEl>
                                      </p:cBhvr>
                                      <p:by x="40000" y="40000"/>
                                    </p:animScale>
                                  </p:childTnLst>
                                </p:cTn>
                              </p:par>
                              <p:par>
                                <p:cTn id="33" presetID="10" presetClass="entr" presetSubtype="0" fill="hold" grpId="0" nodeType="withEffect">
                                  <p:stCondLst>
                                    <p:cond delay="8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63" presetClass="path" presetSubtype="0" decel="100000" fill="hold" grpId="1" nodeType="withEffect">
                                  <p:stCondLst>
                                    <p:cond delay="800"/>
                                  </p:stCondLst>
                                  <p:childTnLst>
                                    <p:animMotion origin="layout" path="M 4.79167E-6 7.40741E-7 L -0.03438 7.40741E-7 " pathEditMode="relative" rAng="0" ptsTypes="AA">
                                      <p:cBhvr>
                                        <p:cTn id="37" dur="1000" spd="-100000" fill="hold"/>
                                        <p:tgtEl>
                                          <p:spTgt spid="50"/>
                                        </p:tgtEl>
                                        <p:attrNameLst>
                                          <p:attrName>ppt_x</p:attrName>
                                          <p:attrName>ppt_y</p:attrName>
                                        </p:attrNameLst>
                                      </p:cBhvr>
                                      <p:rCtr x="-1719" y="0"/>
                                    </p:animMotion>
                                  </p:childTnLst>
                                </p:cTn>
                              </p:par>
                              <p:par>
                                <p:cTn id="38" presetID="10" presetClass="entr" presetSubtype="0" fill="hold" grpId="0" nodeType="withEffect">
                                  <p:stCondLst>
                                    <p:cond delay="8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3" presetClass="path" presetSubtype="0" decel="100000" fill="hold" grpId="1" nodeType="withEffect">
                                  <p:stCondLst>
                                    <p:cond delay="800"/>
                                  </p:stCondLst>
                                  <p:childTnLst>
                                    <p:animMotion origin="layout" path="M 2.70833E-6 4.07407E-6 L -0.03438 4.07407E-6 " pathEditMode="relative" rAng="0" ptsTypes="AA">
                                      <p:cBhvr>
                                        <p:cTn id="42" dur="1000" spd="-100000" fill="hold"/>
                                        <p:tgtEl>
                                          <p:spTgt spid="48"/>
                                        </p:tgtEl>
                                        <p:attrNameLst>
                                          <p:attrName>ppt_x</p:attrName>
                                          <p:attrName>ppt_y</p:attrName>
                                        </p:attrNameLst>
                                      </p:cBhvr>
                                      <p:rCtr x="-1719" y="0"/>
                                    </p:animMotion>
                                  </p:childTnLst>
                                </p:cTn>
                              </p:par>
                              <p:par>
                                <p:cTn id="43" presetID="10" presetClass="entr" presetSubtype="0" fill="hold" grpId="0" nodeType="withEffect">
                                  <p:stCondLst>
                                    <p:cond delay="8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63" presetClass="path" presetSubtype="0" decel="100000" fill="hold" grpId="1" nodeType="withEffect">
                                  <p:stCondLst>
                                    <p:cond delay="800"/>
                                  </p:stCondLst>
                                  <p:childTnLst>
                                    <p:animMotion origin="layout" path="M -6.25E-7 -2.22222E-6 L 0.0375 -2.22222E-6 " pathEditMode="relative" rAng="0" ptsTypes="AA">
                                      <p:cBhvr>
                                        <p:cTn id="47" dur="1000" spd="-100000" fill="hold"/>
                                        <p:tgtEl>
                                          <p:spTgt spid="49"/>
                                        </p:tgtEl>
                                        <p:attrNameLst>
                                          <p:attrName>ppt_x</p:attrName>
                                          <p:attrName>ppt_y</p:attrName>
                                        </p:attrNameLst>
                                      </p:cBhvr>
                                      <p:rCtr x="1875" y="0"/>
                                    </p:animMotion>
                                  </p:childTnLst>
                                </p:cTn>
                              </p:par>
                              <p:par>
                                <p:cTn id="48" presetID="10" presetClass="entr" presetSubtype="0" fill="hold" grpId="0" nodeType="withEffect">
                                  <p:stCondLst>
                                    <p:cond delay="8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63" presetClass="path" presetSubtype="0" decel="100000" fill="hold" grpId="1" nodeType="withEffect">
                                  <p:stCondLst>
                                    <p:cond delay="800"/>
                                  </p:stCondLst>
                                  <p:childTnLst>
                                    <p:animMotion origin="layout" path="M 4.16667E-6 7.40741E-7 L 0.0375 7.40741E-7 " pathEditMode="relative" rAng="0" ptsTypes="AA">
                                      <p:cBhvr>
                                        <p:cTn id="52" dur="1000" spd="-100000" fill="hold"/>
                                        <p:tgtEl>
                                          <p:spTgt spid="52"/>
                                        </p:tgtEl>
                                        <p:attrNameLst>
                                          <p:attrName>ppt_x</p:attrName>
                                          <p:attrName>ppt_y</p:attrName>
                                        </p:attrNameLst>
                                      </p:cBhvr>
                                      <p:rCtr x="1875" y="0"/>
                                    </p:animMotion>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grpId="0" nodeType="withEffect" nodePh="1">
                                  <p:stCondLst>
                                    <p:cond delay="800"/>
                                  </p:stCondLst>
                                  <p:endCondLst>
                                    <p:cond evt="begin" delay="0">
                                      <p:tn val="63"/>
                                    </p:cond>
                                  </p:endCondLst>
                                  <p:childTnLst>
                                    <p:set>
                                      <p:cBhvr>
                                        <p:cTn id="64" dur="1" fill="hold">
                                          <p:stCondLst>
                                            <p:cond delay="0"/>
                                          </p:stCondLst>
                                        </p:cTn>
                                        <p:tgtEl>
                                          <p:spTgt spid="106"/>
                                        </p:tgtEl>
                                        <p:attrNameLst>
                                          <p:attrName>style.visibility</p:attrName>
                                        </p:attrNameLst>
                                      </p:cBhvr>
                                      <p:to>
                                        <p:strVal val="visible"/>
                                      </p:to>
                                    </p:set>
                                    <p:anim calcmode="lin" valueType="num">
                                      <p:cBhvr>
                                        <p:cTn id="65" dur="500" fill="hold"/>
                                        <p:tgtEl>
                                          <p:spTgt spid="106"/>
                                        </p:tgtEl>
                                        <p:attrNameLst>
                                          <p:attrName>ppt_w</p:attrName>
                                        </p:attrNameLst>
                                      </p:cBhvr>
                                      <p:tavLst>
                                        <p:tav tm="0">
                                          <p:val>
                                            <p:fltVal val="0"/>
                                          </p:val>
                                        </p:tav>
                                        <p:tav tm="100000">
                                          <p:val>
                                            <p:strVal val="#ppt_w"/>
                                          </p:val>
                                        </p:tav>
                                      </p:tavLst>
                                    </p:anim>
                                    <p:anim calcmode="lin" valueType="num">
                                      <p:cBhvr>
                                        <p:cTn id="66" dur="500" fill="hold"/>
                                        <p:tgtEl>
                                          <p:spTgt spid="106"/>
                                        </p:tgtEl>
                                        <p:attrNameLst>
                                          <p:attrName>ppt_h</p:attrName>
                                        </p:attrNameLst>
                                      </p:cBhvr>
                                      <p:tavLst>
                                        <p:tav tm="0">
                                          <p:val>
                                            <p:fltVal val="0"/>
                                          </p:val>
                                        </p:tav>
                                        <p:tav tm="100000">
                                          <p:val>
                                            <p:strVal val="#ppt_h"/>
                                          </p:val>
                                        </p:tav>
                                      </p:tavLst>
                                    </p:anim>
                                    <p:animEffect transition="in" filter="fade">
                                      <p:cBhvr>
                                        <p:cTn id="67" dur="500"/>
                                        <p:tgtEl>
                                          <p:spTgt spid="106"/>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49" grpId="0"/>
      <p:bldP spid="49" grpId="1"/>
      <p:bldP spid="50" grpId="0"/>
      <p:bldP spid="50" grpId="1"/>
      <p:bldP spid="52" grpId="0"/>
      <p:bldP spid="52" grpId="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a:latin typeface="Segoe UI" panose="020B0502040204020203" pitchFamily="34" charset="0"/>
                <a:cs typeface="Segoe UI" panose="020B0502040204020203" pitchFamily="34" charset="0"/>
              </a:rPr>
              <a:t>Velocidade da inovação</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latin typeface="Segoe UI" panose="020B0502040204020203" pitchFamily="34" charset="0"/>
                <a:cs typeface="Segoe UI" panose="020B0502040204020203" pitchFamily="34" charset="0"/>
              </a:rPr>
              <a:t>Segurança em escala</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a:latin typeface="Segoe UI" panose="020B0502040204020203" pitchFamily="34" charset="0"/>
                <a:cs typeface="Segoe UI" panose="020B0502040204020203" pitchFamily="34" charset="0"/>
              </a:rPr>
              <a:t>Confiabilidade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2" name="TextBox 1">
            <a:extLst>
              <a:ext uri="{FF2B5EF4-FFF2-40B4-BE49-F238E27FC236}">
                <a16:creationId xmlns:a16="http://schemas.microsoft.com/office/drawing/2014/main" id="{9A61D740-4216-4F1E-BF46-18EB692D26F0}"/>
              </a:ext>
            </a:extLst>
          </p:cNvPr>
          <p:cNvSpPr txBox="1"/>
          <p:nvPr/>
        </p:nvSpPr>
        <p:spPr>
          <a:xfrm>
            <a:off x="3118112" y="268420"/>
            <a:ext cx="6440885" cy="1034129"/>
          </a:xfrm>
          <a:prstGeom prst="rect">
            <a:avLst/>
          </a:prstGeom>
          <a:noFill/>
        </p:spPr>
        <p:txBody>
          <a:bodyPr wrap="square" lIns="182880" tIns="146304" rIns="182880" bIns="146304" rtlCol="0">
            <a:spAutoFit/>
          </a:bodyPr>
          <a:lstStyle/>
          <a:p>
            <a:pPr algn="ctr">
              <a:spcBef>
                <a:spcPct val="0"/>
              </a:spcBef>
              <a:spcAft>
                <a:spcPts val="600"/>
              </a:spcAft>
            </a:pPr>
            <a:r>
              <a:rPr lang="en-US" sz="4800" dirty="0">
                <a:solidFill>
                  <a:schemeClr val="bg1"/>
                </a:solidFill>
                <a:latin typeface="Segoe UI Light" panose="020B0502040204020203" pitchFamily="34" charset="0"/>
                <a:ea typeface="+mj-ea"/>
                <a:cs typeface="Segoe UI Light" panose="020B0502040204020203" pitchFamily="34" charset="0"/>
              </a:rPr>
              <a:t>Por que Cloud-Native?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Velocidade da inovação</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473791" y="31797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350499" y="3179702"/>
            <a:ext cx="177975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dirty="0" err="1">
                <a:solidFill>
                  <a:srgbClr val="50E6FF"/>
                </a:solidFill>
                <a:latin typeface="Segoe UI" panose="020B0502040204020203" pitchFamily="34" charset="0"/>
                <a:cs typeface="Segoe UI" panose="020B0502040204020203" pitchFamily="34" charset="0"/>
              </a:rPr>
              <a:t>Confiabilidade</a:t>
            </a:r>
            <a:r>
              <a:rPr lang="en-US" sz="2000" dirty="0">
                <a:solidFill>
                  <a:srgbClr val="50E6FF"/>
                </a:solidFill>
                <a:latin typeface="Segoe UI" panose="020B0502040204020203" pitchFamily="34" charset="0"/>
                <a:cs typeface="Segoe UI" panose="020B0502040204020203" pitchFamily="34" charset="0"/>
              </a:rPr>
              <a:t>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dirty="0" err="1">
                <a:solidFill>
                  <a:srgbClr val="50E6FF"/>
                </a:solidFill>
                <a:latin typeface="Segoe UI" panose="020B0502040204020203" pitchFamily="34" charset="0"/>
                <a:cs typeface="Segoe UI" panose="020B0502040204020203" pitchFamily="34" charset="0"/>
              </a:rPr>
              <a:t>Segurança</a:t>
            </a:r>
            <a:r>
              <a:rPr lang="en-US" sz="2000" dirty="0">
                <a:solidFill>
                  <a:srgbClr val="50E6FF"/>
                </a:solidFill>
                <a:latin typeface="Segoe UI" panose="020B0502040204020203" pitchFamily="34" charset="0"/>
                <a:cs typeface="Segoe UI" panose="020B0502040204020203" pitchFamily="34" charset="0"/>
              </a:rPr>
              <a:t> </a:t>
            </a:r>
            <a:r>
              <a:rPr lang="en-US" sz="2000" dirty="0" err="1">
                <a:solidFill>
                  <a:srgbClr val="50E6FF"/>
                </a:solidFill>
                <a:latin typeface="Segoe UI" panose="020B0502040204020203" pitchFamily="34" charset="0"/>
                <a:cs typeface="Segoe UI" panose="020B0502040204020203" pitchFamily="34" charset="0"/>
              </a:rPr>
              <a:t>em</a:t>
            </a:r>
            <a:r>
              <a:rPr lang="en-US" sz="2000" dirty="0">
                <a:solidFill>
                  <a:srgbClr val="50E6FF"/>
                </a:solidFill>
                <a:latin typeface="Segoe UI" panose="020B0502040204020203" pitchFamily="34" charset="0"/>
                <a:cs typeface="Segoe UI" panose="020B0502040204020203" pitchFamily="34" charset="0"/>
              </a:rPr>
              <a:t> </a:t>
            </a:r>
            <a:r>
              <a:rPr lang="en-US" sz="2000" dirty="0" err="1">
                <a:solidFill>
                  <a:srgbClr val="50E6FF"/>
                </a:solidFill>
                <a:latin typeface="Segoe UI" panose="020B0502040204020203" pitchFamily="34" charset="0"/>
                <a:cs typeface="Segoe UI" panose="020B0502040204020203" pitchFamily="34" charset="0"/>
              </a:rPr>
              <a:t>escala</a:t>
            </a:r>
            <a:endParaRPr lang="en-US" sz="2000" dirty="0">
              <a:solidFill>
                <a:srgbClr val="50E6FF"/>
              </a:solidFill>
              <a:latin typeface="Segoe UI" panose="020B0502040204020203" pitchFamily="34" charset="0"/>
              <a:cs typeface="Segoe UI" panose="020B0502040204020203" pitchFamily="34" charset="0"/>
            </a:endParaRP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506876"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AF6AACDB-38E4-46C5-A540-1510F4E4AF68}"/>
              </a:ext>
            </a:extLst>
          </p:cNvPr>
          <p:cNvSpPr/>
          <p:nvPr/>
        </p:nvSpPr>
        <p:spPr>
          <a:xfrm>
            <a:off x="3328713" y="67573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Experiência mais forte do desenvolvedor</a:t>
            </a:r>
            <a:r>
              <a:rPr lang="en-US" sz="1600" baseline="30000">
                <a:solidFill>
                  <a:schemeClr val="bg1"/>
                </a:solidFill>
                <a:latin typeface="Segoe UI" panose="020B0502040204020203" pitchFamily="34" charset="0"/>
                <a:cs typeface="Segoe UI" panose="020B0502040204020203" pitchFamily="34" charset="0"/>
              </a:rPr>
              <a:t>1</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Cadeia de ferramentas mais completa do Git à produção </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Dimensionamento sem servidor sem infraestrutura para gerenciar</a:t>
            </a:r>
          </a:p>
        </p:txBody>
      </p:sp>
      <p:sp>
        <p:nvSpPr>
          <p:cNvPr id="20" name="Rectangle 19">
            <a:extLst>
              <a:ext uri="{FF2B5EF4-FFF2-40B4-BE49-F238E27FC236}">
                <a16:creationId xmlns:a16="http://schemas.microsoft.com/office/drawing/2014/main" id="{E177F803-5F65-44D2-834A-2FC13A91EC9D}"/>
              </a:ext>
            </a:extLst>
          </p:cNvPr>
          <p:cNvSpPr/>
          <p:nvPr/>
        </p:nvSpPr>
        <p:spPr>
          <a:xfrm>
            <a:off x="3328713" y="284306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Serviços de banco de dados totalmente gerenciados com &gt;99.999% de alta disponibilidade</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Latências de milissegundos de um dígito em leituras e gravações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Disponível em mais regiões do que qualquer outro provedor de nuvem </a:t>
            </a:r>
          </a:p>
        </p:txBody>
      </p:sp>
      <p:sp>
        <p:nvSpPr>
          <p:cNvPr id="23" name="Rectangle 22">
            <a:extLst>
              <a:ext uri="{FF2B5EF4-FFF2-40B4-BE49-F238E27FC236}">
                <a16:creationId xmlns:a16="http://schemas.microsoft.com/office/drawing/2014/main" id="{69FAC240-89D7-4C0E-8E43-104DD816196F}"/>
              </a:ext>
            </a:extLst>
          </p:cNvPr>
          <p:cNvSpPr/>
          <p:nvPr/>
        </p:nvSpPr>
        <p:spPr>
          <a:xfrm>
            <a:off x="3328713" y="5212743"/>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Investimento de US$ 1 bilhão por ano em segurança</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&gt;90 certificações de conformidade</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Integração fora da caixa com política do Azure, Diretório Ativo e Centro de Segurança</a:t>
            </a:r>
          </a:p>
        </p:txBody>
      </p:sp>
      <p:cxnSp>
        <p:nvCxnSpPr>
          <p:cNvPr id="10" name="Straight Connector 9">
            <a:extLst>
              <a:ext uri="{FF2B5EF4-FFF2-40B4-BE49-F238E27FC236}">
                <a16:creationId xmlns:a16="http://schemas.microsoft.com/office/drawing/2014/main" id="{B6E6B0AF-B307-49BD-B21F-E6ECC85617D4}"/>
              </a:ext>
            </a:extLst>
          </p:cNvPr>
          <p:cNvCxnSpPr/>
          <p:nvPr/>
        </p:nvCxnSpPr>
        <p:spPr>
          <a:xfrm>
            <a:off x="3950409" y="4454915"/>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AA8768-E64A-4EF9-83FC-FC87725D6897}"/>
              </a:ext>
            </a:extLst>
          </p:cNvPr>
          <p:cNvCxnSpPr/>
          <p:nvPr/>
        </p:nvCxnSpPr>
        <p:spPr>
          <a:xfrm>
            <a:off x="3950409" y="2181488"/>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2CFE55-A077-4107-8A95-75E250394FDB}"/>
              </a:ext>
            </a:extLst>
          </p:cNvPr>
          <p:cNvSpPr txBox="1"/>
          <p:nvPr/>
        </p:nvSpPr>
        <p:spPr>
          <a:xfrm>
            <a:off x="8982953" y="6620915"/>
            <a:ext cx="3242234" cy="110800"/>
          </a:xfrm>
          <a:prstGeom prst="rect">
            <a:avLst/>
          </a:prstGeom>
          <a:noFill/>
        </p:spPr>
        <p:txBody>
          <a:bodyPr wrap="none" lIns="0" tIns="0" rIns="0" bIns="0" rtlCol="0">
            <a:spAutoFit/>
          </a:bodyPr>
          <a:lstStyle/>
          <a:p>
            <a:pPr>
              <a:lnSpc>
                <a:spcPct val="90000"/>
              </a:lnSpc>
              <a:spcAft>
                <a:spcPts val="600"/>
              </a:spcAft>
            </a:pPr>
            <a:r>
              <a:rPr lang="en-US" sz="800" u="sng" baseline="300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1</a:t>
            </a:r>
            <a:r>
              <a:rPr lang="en-US" sz="8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Forrester New Wave para plataformas públicas de contêineres corporativos em nuvem</a:t>
            </a:r>
            <a:r>
              <a:rPr lang="en-US" sz="800">
                <a:solidFill>
                  <a:schemeClr val="bg1"/>
                </a:solidFill>
                <a:latin typeface="Segoe UI" panose="020B0502040204020203" pitchFamily="34" charset="0"/>
              </a:rPr>
              <a:t> </a:t>
            </a:r>
            <a:endParaRPr lang="en-US" sz="900">
              <a:solidFill>
                <a:schemeClr val="bg1"/>
              </a:solidFill>
            </a:endParaRPr>
          </a:p>
        </p:txBody>
      </p:sp>
    </p:spTree>
    <p:extLst>
      <p:ext uri="{BB962C8B-B14F-4D97-AF65-F5344CB8AC3E}">
        <p14:creationId xmlns:p14="http://schemas.microsoft.com/office/powerpoint/2010/main" val="26290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hyp="http://schemas.microsoft.com/office/drawing/2018/hyperlinkcolor"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3" presetClass="path" presetSubtype="0" accel="50000" decel="50000" fill="hold" grpId="1" nodeType="withEffect">
                                  <p:stCondLst>
                                    <p:cond delay="0"/>
                                  </p:stCondLst>
                                  <p:childTnLst>
                                    <p:animMotion origin="layout" path="M -0.03073 2.59259E-6 L -0.00052 2.59259E-6 " pathEditMode="relative" rAng="0" ptsTypes="AA">
                                      <p:cBhvr>
                                        <p:cTn id="9" dur="400" fill="hold"/>
                                        <p:tgtEl>
                                          <p:spTgt spid="6"/>
                                        </p:tgtEl>
                                        <p:attrNameLst>
                                          <p:attrName>ppt_x</p:attrName>
                                          <p:attrName>ppt_y</p:attrName>
                                        </p:attrNameLst>
                                      </p:cBhvr>
                                      <p:rCtr x="1510" y="0"/>
                                    </p:animMotion>
                                  </p:childTnLst>
                                </p:cTn>
                              </p:par>
                              <p:par>
                                <p:cTn id="10" presetID="10" presetClass="entr" presetSubtype="0" fill="hold" grpId="0"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3" presetClass="path" presetSubtype="0" accel="50000" decel="50000" fill="hold" grpId="1" nodeType="withEffect">
                                  <p:stCondLst>
                                    <p:cond delay="150"/>
                                  </p:stCondLst>
                                  <p:childTnLst>
                                    <p:animMotion origin="layout" path="M -0.03073 3.7037E-7 L -0.00052 3.7037E-7 " pathEditMode="relative" rAng="0" ptsTypes="AA">
                                      <p:cBhvr>
                                        <p:cTn id="14" dur="400" fill="hold"/>
                                        <p:tgtEl>
                                          <p:spTgt spid="20"/>
                                        </p:tgtEl>
                                        <p:attrNameLst>
                                          <p:attrName>ppt_x</p:attrName>
                                          <p:attrName>ppt_y</p:attrName>
                                        </p:attrNameLst>
                                      </p:cBhvr>
                                      <p:rCtr x="1510" y="0"/>
                                    </p:animMotion>
                                  </p:childTnLst>
                                </p:cTn>
                              </p:par>
                              <p:par>
                                <p:cTn id="15" presetID="10" presetClass="entr" presetSubtype="0" fill="hold" grpId="0"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400"/>
                                        <p:tgtEl>
                                          <p:spTgt spid="23"/>
                                        </p:tgtEl>
                                      </p:cBhvr>
                                    </p:animEffect>
                                  </p:childTnLst>
                                </p:cTn>
                              </p:par>
                              <p:par>
                                <p:cTn id="18" presetID="63" presetClass="path" presetSubtype="0" accel="50000" decel="50000" fill="hold" grpId="1" nodeType="withEffect">
                                  <p:stCondLst>
                                    <p:cond delay="300"/>
                                  </p:stCondLst>
                                  <p:childTnLst>
                                    <p:animMotion origin="layout" path="M -0.03073 -4.44444E-6 L -0.00052 -4.44444E-6 " pathEditMode="relative" rAng="0" ptsTypes="AA">
                                      <p:cBhvr>
                                        <p:cTn id="19" dur="400" fill="hold"/>
                                        <p:tgtEl>
                                          <p:spTgt spid="23"/>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43988" y="573827"/>
            <a:ext cx="11904023"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dirty="0" err="1">
                <a:solidFill>
                  <a:srgbClr val="000000"/>
                </a:solidFill>
                <a:latin typeface="Segoe UI Light" panose="020B0502040204020203" pitchFamily="34" charset="0"/>
                <a:cs typeface="Segoe UI Light" panose="020B0502040204020203" pitchFamily="34" charset="0"/>
              </a:rPr>
              <a:t>Contribuições</a:t>
            </a:r>
            <a:r>
              <a:rPr lang="en-US" sz="4800" dirty="0">
                <a:solidFill>
                  <a:srgbClr val="000000"/>
                </a:solidFill>
                <a:latin typeface="Segoe UI Light" panose="020B0502040204020203" pitchFamily="34" charset="0"/>
                <a:cs typeface="Segoe UI Light" panose="020B0502040204020203" pitchFamily="34" charset="0"/>
              </a:rPr>
              <a:t> da Microsoft para a </a:t>
            </a:r>
            <a:r>
              <a:rPr lang="en-US" sz="4800" dirty="0" err="1">
                <a:solidFill>
                  <a:srgbClr val="000000"/>
                </a:solidFill>
                <a:latin typeface="Segoe UI Light" panose="020B0502040204020203" pitchFamily="34" charset="0"/>
                <a:cs typeface="Segoe UI Light" panose="020B0502040204020203" pitchFamily="34" charset="0"/>
              </a:rPr>
              <a:t>comunidade</a:t>
            </a:r>
            <a:endParaRPr lang="en-US" sz="4800" dirty="0">
              <a:solidFill>
                <a:srgbClr val="000000"/>
              </a:solidFill>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CC36839-FF01-4CC8-A5A5-3041F028E37D}"/>
              </a:ext>
            </a:extLst>
          </p:cNvPr>
          <p:cNvGrpSpPr/>
          <p:nvPr/>
        </p:nvGrpSpPr>
        <p:grpSpPr>
          <a:xfrm>
            <a:off x="1346934" y="2239617"/>
            <a:ext cx="9498132" cy="4073650"/>
            <a:chOff x="1346934" y="2239617"/>
            <a:chExt cx="9498132" cy="4073650"/>
          </a:xfrm>
        </p:grpSpPr>
        <p:cxnSp>
          <p:nvCxnSpPr>
            <p:cNvPr id="23" name="Straight Connector 22">
              <a:extLst>
                <a:ext uri="{FF2B5EF4-FFF2-40B4-BE49-F238E27FC236}">
                  <a16:creationId xmlns:a16="http://schemas.microsoft.com/office/drawing/2014/main" id="{F3616F27-DB39-4881-A268-F6F8BA5CECD7}"/>
                </a:ext>
              </a:extLst>
            </p:cNvPr>
            <p:cNvCxnSpPr>
              <a:cxnSpLocks/>
            </p:cNvCxnSpPr>
            <p:nvPr/>
          </p:nvCxnSpPr>
          <p:spPr>
            <a:xfrm flipH="1">
              <a:off x="1428081" y="3554358"/>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6424B2-6A2C-43E1-B8C8-D0DD5E5C0F1A}"/>
                </a:ext>
              </a:extLst>
            </p:cNvPr>
            <p:cNvCxnSpPr>
              <a:cxnSpLocks/>
            </p:cNvCxnSpPr>
            <p:nvPr/>
          </p:nvCxnSpPr>
          <p:spPr>
            <a:xfrm flipH="1">
              <a:off x="1428081" y="5277913"/>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5A4F288-920A-4983-91CC-30FC6EC4B176}"/>
                </a:ext>
              </a:extLst>
            </p:cNvPr>
            <p:cNvSpPr/>
            <p:nvPr/>
          </p:nvSpPr>
          <p:spPr bwMode="auto">
            <a:xfrm>
              <a:off x="5037133" y="2462381"/>
              <a:ext cx="3614976" cy="3544417"/>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13">
              <a:extLst>
                <a:ext uri="{FF2B5EF4-FFF2-40B4-BE49-F238E27FC236}">
                  <a16:creationId xmlns:a16="http://schemas.microsoft.com/office/drawing/2014/main" id="{5177E9FA-92DD-475B-9D26-D6D5585E2BEE}"/>
                </a:ext>
              </a:extLst>
            </p:cNvPr>
            <p:cNvGrpSpPr/>
            <p:nvPr/>
          </p:nvGrpSpPr>
          <p:grpSpPr>
            <a:xfrm>
              <a:off x="5863277" y="3287733"/>
              <a:ext cx="1957936" cy="1890184"/>
              <a:chOff x="4854743" y="2207524"/>
              <a:chExt cx="2476500" cy="2438400"/>
            </a:xfrm>
          </p:grpSpPr>
          <p:sp>
            <p:nvSpPr>
              <p:cNvPr id="64" name="Freeform: Shape 63">
                <a:extLst>
                  <a:ext uri="{FF2B5EF4-FFF2-40B4-BE49-F238E27FC236}">
                    <a16:creationId xmlns:a16="http://schemas.microsoft.com/office/drawing/2014/main" id="{E12F57F9-EEDD-4DC2-B524-806BA1C4A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5" name="Freeform: Shape 64">
                <a:extLst>
                  <a:ext uri="{FF2B5EF4-FFF2-40B4-BE49-F238E27FC236}">
                    <a16:creationId xmlns:a16="http://schemas.microsoft.com/office/drawing/2014/main" id="{0710FDBA-A230-4919-8383-6B9C8EC92689}"/>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6" name="Freeform: Shape 65">
                <a:extLst>
                  <a:ext uri="{FF2B5EF4-FFF2-40B4-BE49-F238E27FC236}">
                    <a16:creationId xmlns:a16="http://schemas.microsoft.com/office/drawing/2014/main" id="{3FEB5A5C-44D6-4195-8368-35E6BB3F0157}"/>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7" name="Freeform: Shape 66">
                <a:extLst>
                  <a:ext uri="{FF2B5EF4-FFF2-40B4-BE49-F238E27FC236}">
                    <a16:creationId xmlns:a16="http://schemas.microsoft.com/office/drawing/2014/main" id="{955BFFAA-23A9-4A2D-A7AE-03EA93DD5C6E}"/>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grpSp>
        <p:sp>
          <p:nvSpPr>
            <p:cNvPr id="27" name="Oval 26">
              <a:extLst>
                <a:ext uri="{FF2B5EF4-FFF2-40B4-BE49-F238E27FC236}">
                  <a16:creationId xmlns:a16="http://schemas.microsoft.com/office/drawing/2014/main" id="{E95E8FAB-6ABC-425D-8098-0517A0044B18}"/>
                </a:ext>
              </a:extLst>
            </p:cNvPr>
            <p:cNvSpPr/>
            <p:nvPr/>
          </p:nvSpPr>
          <p:spPr bwMode="auto">
            <a:xfrm rot="16200000">
              <a:off x="7598102" y="537684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28" name="TextBox 27">
              <a:extLst>
                <a:ext uri="{FF2B5EF4-FFF2-40B4-BE49-F238E27FC236}">
                  <a16:creationId xmlns:a16="http://schemas.microsoft.com/office/drawing/2014/main" id="{32319F38-17BD-4256-AE05-F4B70736F572}"/>
                </a:ext>
              </a:extLst>
            </p:cNvPr>
            <p:cNvSpPr txBox="1"/>
            <p:nvPr/>
          </p:nvSpPr>
          <p:spPr>
            <a:xfrm>
              <a:off x="1346935" y="2565088"/>
              <a:ext cx="2154381"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dirty="0" err="1">
                  <a:solidFill>
                    <a:srgbClr val="50E6FF"/>
                  </a:solidFill>
                  <a:latin typeface="Segoe UI" panose="020B0502040204020203" pitchFamily="34" charset="0"/>
                  <a:cs typeface="Segoe UI" panose="020B0502040204020203" pitchFamily="34" charset="0"/>
                </a:rPr>
                <a:t>Empacotamento</a:t>
              </a:r>
              <a:r>
                <a:rPr lang="en-US" sz="2000" dirty="0">
                  <a:solidFill>
                    <a:srgbClr val="50E6FF"/>
                  </a:solidFill>
                  <a:latin typeface="Segoe UI" panose="020B0502040204020203" pitchFamily="34" charset="0"/>
                  <a:cs typeface="Segoe UI" panose="020B0502040204020203" pitchFamily="34" charset="0"/>
                </a:rPr>
                <a:t> </a:t>
              </a:r>
              <a:br>
                <a:rPr lang="en-US" sz="2000" dirty="0">
                  <a:solidFill>
                    <a:srgbClr val="50E6FF"/>
                  </a:solidFill>
                  <a:latin typeface="Segoe UI" panose="020B0502040204020203" pitchFamily="34" charset="0"/>
                  <a:cs typeface="Segoe UI" panose="020B0502040204020203" pitchFamily="34" charset="0"/>
                </a:rPr>
              </a:br>
              <a:r>
                <a:rPr lang="en-US" sz="2000" dirty="0">
                  <a:solidFill>
                    <a:srgbClr val="50E6FF"/>
                  </a:solidFill>
                  <a:latin typeface="Segoe UI" panose="020B0502040204020203" pitchFamily="34" charset="0"/>
                  <a:cs typeface="Segoe UI" panose="020B0502040204020203" pitchFamily="34" charset="0"/>
                </a:rPr>
                <a:t>&amp; </a:t>
              </a:r>
              <a:r>
                <a:rPr lang="en-US" sz="2000" dirty="0" err="1">
                  <a:solidFill>
                    <a:srgbClr val="50E6FF"/>
                  </a:solidFill>
                  <a:latin typeface="Segoe UI" panose="020B0502040204020203" pitchFamily="34" charset="0"/>
                  <a:cs typeface="Segoe UI" panose="020B0502040204020203" pitchFamily="34" charset="0"/>
                </a:rPr>
                <a:t>distribuição</a:t>
              </a:r>
              <a:endParaRPr lang="en-US" sz="2000" dirty="0">
                <a:solidFill>
                  <a:srgbClr val="50E6FF"/>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D4620E2-A295-4A4D-A4A0-5AE6B23015CA}"/>
                </a:ext>
              </a:extLst>
            </p:cNvPr>
            <p:cNvSpPr txBox="1"/>
            <p:nvPr/>
          </p:nvSpPr>
          <p:spPr>
            <a:xfrm>
              <a:off x="1346934" y="4084237"/>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Escalabilidade</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controle</a:t>
              </a:r>
            </a:p>
          </p:txBody>
        </p:sp>
        <p:sp>
          <p:nvSpPr>
            <p:cNvPr id="30" name="TextBox 29">
              <a:extLst>
                <a:ext uri="{FF2B5EF4-FFF2-40B4-BE49-F238E27FC236}">
                  <a16:creationId xmlns:a16="http://schemas.microsoft.com/office/drawing/2014/main" id="{408B35F5-4308-4684-8199-D7564724884E}"/>
                </a:ext>
              </a:extLst>
            </p:cNvPr>
            <p:cNvSpPr txBox="1"/>
            <p:nvPr/>
          </p:nvSpPr>
          <p:spPr>
            <a:xfrm>
              <a:off x="1346934" y="5454272"/>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Ferramentas de desenvolvedor kubernetes</a:t>
              </a:r>
            </a:p>
          </p:txBody>
        </p:sp>
        <p:sp>
          <p:nvSpPr>
            <p:cNvPr id="31" name="Oval 30">
              <a:extLst>
                <a:ext uri="{FF2B5EF4-FFF2-40B4-BE49-F238E27FC236}">
                  <a16:creationId xmlns:a16="http://schemas.microsoft.com/office/drawing/2014/main" id="{41C6DBD1-5418-4467-B835-F7A58062C50F}"/>
                </a:ext>
              </a:extLst>
            </p:cNvPr>
            <p:cNvSpPr/>
            <p:nvPr/>
          </p:nvSpPr>
          <p:spPr bwMode="auto">
            <a:xfrm rot="16200000">
              <a:off x="4745539"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2" name="Oval 31">
              <a:extLst>
                <a:ext uri="{FF2B5EF4-FFF2-40B4-BE49-F238E27FC236}">
                  <a16:creationId xmlns:a16="http://schemas.microsoft.com/office/drawing/2014/main" id="{FA989E39-C052-4D40-8B3E-6EA10E8569D8}"/>
                </a:ext>
              </a:extLst>
            </p:cNvPr>
            <p:cNvSpPr/>
            <p:nvPr/>
          </p:nvSpPr>
          <p:spPr bwMode="auto">
            <a:xfrm rot="16200000">
              <a:off x="8303677"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3" name="Oval 32">
              <a:extLst>
                <a:ext uri="{FF2B5EF4-FFF2-40B4-BE49-F238E27FC236}">
                  <a16:creationId xmlns:a16="http://schemas.microsoft.com/office/drawing/2014/main" id="{BAA4085C-AB1F-4F0C-93B1-103135AD466E}"/>
                </a:ext>
              </a:extLst>
            </p:cNvPr>
            <p:cNvSpPr/>
            <p:nvPr/>
          </p:nvSpPr>
          <p:spPr bwMode="auto">
            <a:xfrm rot="16200000">
              <a:off x="5094084"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4" name="Picture 6">
              <a:extLst>
                <a:ext uri="{FF2B5EF4-FFF2-40B4-BE49-F238E27FC236}">
                  <a16:creationId xmlns:a16="http://schemas.microsoft.com/office/drawing/2014/main" id="{C20DA7E0-38F6-461D-9170-480CE110F7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0811" y="2925245"/>
              <a:ext cx="404289" cy="414921"/>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628A13AA-0287-48D8-A8A4-55D2BAF5DB81}"/>
                </a:ext>
              </a:extLst>
            </p:cNvPr>
            <p:cNvSpPr/>
            <p:nvPr/>
          </p:nvSpPr>
          <p:spPr bwMode="auto">
            <a:xfrm rot="16200000">
              <a:off x="6525749" y="565033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6" name="Picture 10">
              <a:extLst>
                <a:ext uri="{FF2B5EF4-FFF2-40B4-BE49-F238E27FC236}">
                  <a16:creationId xmlns:a16="http://schemas.microsoft.com/office/drawing/2014/main" id="{91E57BEA-C09C-480A-AB9E-D996FB23E87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444894" y="3779188"/>
              <a:ext cx="355309" cy="393643"/>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3CB011C8-EE33-4247-8F3C-35E4C0C438DC}"/>
                </a:ext>
              </a:extLst>
            </p:cNvPr>
            <p:cNvSpPr/>
            <p:nvPr/>
          </p:nvSpPr>
          <p:spPr bwMode="auto">
            <a:xfrm rot="16200000">
              <a:off x="5472241" y="5376848"/>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8" name="Picture 16">
              <a:extLst>
                <a:ext uri="{FF2B5EF4-FFF2-40B4-BE49-F238E27FC236}">
                  <a16:creationId xmlns:a16="http://schemas.microsoft.com/office/drawing/2014/main" id="{D975C820-A308-4D65-A1BC-416A93DB9A1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40865" y="5575040"/>
              <a:ext cx="526493" cy="3050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7">
              <a:extLst>
                <a:ext uri="{FF2B5EF4-FFF2-40B4-BE49-F238E27FC236}">
                  <a16:creationId xmlns:a16="http://schemas.microsoft.com/office/drawing/2014/main" id="{29A98EA3-9FE1-4D9C-8D79-B6B7B964C96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92748" y="5829650"/>
              <a:ext cx="503746" cy="3003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a:extLst>
                <a:ext uri="{FF2B5EF4-FFF2-40B4-BE49-F238E27FC236}">
                  <a16:creationId xmlns:a16="http://schemas.microsoft.com/office/drawing/2014/main" id="{3FACCE1E-ECCA-4E6D-BB5B-0CD83EFE7A1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47668" y="5543207"/>
              <a:ext cx="338608" cy="31771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E3FDC1E-8D85-4C10-A052-A36D10E42816}"/>
                </a:ext>
              </a:extLst>
            </p:cNvPr>
            <p:cNvSpPr txBox="1"/>
            <p:nvPr/>
          </p:nvSpPr>
          <p:spPr>
            <a:xfrm>
              <a:off x="4389014" y="3051240"/>
              <a:ext cx="623790"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Leme</a:t>
              </a:r>
            </a:p>
          </p:txBody>
        </p:sp>
        <p:grpSp>
          <p:nvGrpSpPr>
            <p:cNvPr id="60" name="Group 59">
              <a:extLst>
                <a:ext uri="{FF2B5EF4-FFF2-40B4-BE49-F238E27FC236}">
                  <a16:creationId xmlns:a16="http://schemas.microsoft.com/office/drawing/2014/main" id="{29F3A8E1-36F7-495B-8929-3E817AD9F927}"/>
                </a:ext>
              </a:extLst>
            </p:cNvPr>
            <p:cNvGrpSpPr/>
            <p:nvPr/>
          </p:nvGrpSpPr>
          <p:grpSpPr>
            <a:xfrm>
              <a:off x="7021774" y="2239617"/>
              <a:ext cx="650438" cy="637742"/>
              <a:chOff x="4681611" y="2921188"/>
              <a:chExt cx="650530" cy="650530"/>
            </a:xfrm>
          </p:grpSpPr>
          <p:sp>
            <p:nvSpPr>
              <p:cNvPr id="62" name="Oval 61">
                <a:extLst>
                  <a:ext uri="{FF2B5EF4-FFF2-40B4-BE49-F238E27FC236}">
                    <a16:creationId xmlns:a16="http://schemas.microsoft.com/office/drawing/2014/main" id="{A390E121-7298-421F-BE31-4C3391B5D1B0}"/>
                  </a:ext>
                </a:extLst>
              </p:cNvPr>
              <p:cNvSpPr/>
              <p:nvPr/>
            </p:nvSpPr>
            <p:spPr bwMode="auto">
              <a:xfrm rot="16200000">
                <a:off x="4681611" y="2921188"/>
                <a:ext cx="650530" cy="65053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63" name="Picture 62">
                <a:extLst>
                  <a:ext uri="{FF2B5EF4-FFF2-40B4-BE49-F238E27FC236}">
                    <a16:creationId xmlns:a16="http://schemas.microsoft.com/office/drawing/2014/main" id="{3E1560EA-9167-4897-9BA7-F41C6816EE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2910" y="3057426"/>
                <a:ext cx="352821" cy="382036"/>
              </a:xfrm>
              <a:prstGeom prst="rect">
                <a:avLst/>
              </a:prstGeom>
            </p:spPr>
          </p:pic>
        </p:grpSp>
        <p:sp>
          <p:nvSpPr>
            <p:cNvPr id="61" name="TextBox 60">
              <a:extLst>
                <a:ext uri="{FF2B5EF4-FFF2-40B4-BE49-F238E27FC236}">
                  <a16:creationId xmlns:a16="http://schemas.microsoft.com/office/drawing/2014/main" id="{FFAB6B1A-BA5C-4741-A48E-DC68069F28F8}"/>
                </a:ext>
              </a:extLst>
            </p:cNvPr>
            <p:cNvSpPr txBox="1"/>
            <p:nvPr/>
          </p:nvSpPr>
          <p:spPr>
            <a:xfrm>
              <a:off x="7752201" y="2438784"/>
              <a:ext cx="62379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CNAB</a:t>
              </a:r>
            </a:p>
          </p:txBody>
        </p:sp>
        <p:sp>
          <p:nvSpPr>
            <p:cNvPr id="43" name="TextBox 42">
              <a:extLst>
                <a:ext uri="{FF2B5EF4-FFF2-40B4-BE49-F238E27FC236}">
                  <a16:creationId xmlns:a16="http://schemas.microsoft.com/office/drawing/2014/main" id="{BB88DBE1-04B1-4798-9834-A9C85F7FCF22}"/>
                </a:ext>
              </a:extLst>
            </p:cNvPr>
            <p:cNvSpPr txBox="1"/>
            <p:nvPr/>
          </p:nvSpPr>
          <p:spPr>
            <a:xfrm>
              <a:off x="3516847" y="3894544"/>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Virtual Kubelet</a:t>
              </a:r>
            </a:p>
          </p:txBody>
        </p:sp>
        <p:sp>
          <p:nvSpPr>
            <p:cNvPr id="45" name="TextBox 44">
              <a:extLst>
                <a:ext uri="{FF2B5EF4-FFF2-40B4-BE49-F238E27FC236}">
                  <a16:creationId xmlns:a16="http://schemas.microsoft.com/office/drawing/2014/main" id="{3AFCDCBA-F7C3-4BBC-BDF3-9C360CC68EA5}"/>
                </a:ext>
              </a:extLst>
            </p:cNvPr>
            <p:cNvSpPr txBox="1"/>
            <p:nvPr/>
          </p:nvSpPr>
          <p:spPr>
            <a:xfrm>
              <a:off x="4243434" y="5620601"/>
              <a:ext cx="1144643" cy="166199"/>
            </a:xfrm>
            <a:prstGeom prst="rect">
              <a:avLst/>
            </a:prstGeom>
            <a:noFill/>
          </p:spPr>
          <p:txBody>
            <a:bodyPr wrap="square" lIns="0" tIns="0" rIns="0" bIns="0" rtlCol="0">
              <a:spAutoFit/>
            </a:bodyPr>
            <a:lstStyle/>
            <a:p>
              <a:pPr algn="r">
                <a:lnSpc>
                  <a:spcPct val="90000"/>
                </a:lnSpc>
                <a:spcAft>
                  <a:spcPts val="600"/>
                </a:spcAft>
              </a:pPr>
              <a:r>
                <a:rPr lang="en-US" sz="1200" dirty="0">
                  <a:solidFill>
                    <a:schemeClr val="bg1"/>
                  </a:solidFill>
                </a:rPr>
                <a:t>Draft</a:t>
              </a:r>
            </a:p>
          </p:txBody>
        </p:sp>
        <p:sp>
          <p:nvSpPr>
            <p:cNvPr id="46" name="TextBox 45">
              <a:extLst>
                <a:ext uri="{FF2B5EF4-FFF2-40B4-BE49-F238E27FC236}">
                  <a16:creationId xmlns:a16="http://schemas.microsoft.com/office/drawing/2014/main" id="{27ACF5D4-FD26-4AA5-BEFF-2180B4AD6F19}"/>
                </a:ext>
              </a:extLst>
            </p:cNvPr>
            <p:cNvSpPr txBox="1"/>
            <p:nvPr/>
          </p:nvSpPr>
          <p:spPr>
            <a:xfrm>
              <a:off x="7214372" y="6147068"/>
              <a:ext cx="1144643"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Brigade</a:t>
              </a:r>
            </a:p>
          </p:txBody>
        </p:sp>
        <p:sp>
          <p:nvSpPr>
            <p:cNvPr id="47" name="TextBox 46">
              <a:extLst>
                <a:ext uri="{FF2B5EF4-FFF2-40B4-BE49-F238E27FC236}">
                  <a16:creationId xmlns:a16="http://schemas.microsoft.com/office/drawing/2014/main" id="{F79FFD6D-F8E5-40FA-8425-6413609EE605}"/>
                </a:ext>
              </a:extLst>
            </p:cNvPr>
            <p:cNvSpPr txBox="1"/>
            <p:nvPr/>
          </p:nvSpPr>
          <p:spPr>
            <a:xfrm>
              <a:off x="8313500" y="5620601"/>
              <a:ext cx="228134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Extensões VS Code Kubernetes</a:t>
              </a:r>
            </a:p>
          </p:txBody>
        </p:sp>
        <p:pic>
          <p:nvPicPr>
            <p:cNvPr id="48" name="Picture 47">
              <a:extLst>
                <a:ext uri="{FF2B5EF4-FFF2-40B4-BE49-F238E27FC236}">
                  <a16:creationId xmlns:a16="http://schemas.microsoft.com/office/drawing/2014/main" id="{985DD661-1675-4C9A-9A5B-A307DB9AB4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67702" y="3783141"/>
              <a:ext cx="393416" cy="385737"/>
            </a:xfrm>
            <a:prstGeom prst="rect">
              <a:avLst/>
            </a:prstGeom>
          </p:spPr>
        </p:pic>
        <p:sp>
          <p:nvSpPr>
            <p:cNvPr id="57" name="Oval 56">
              <a:extLst>
                <a:ext uri="{FF2B5EF4-FFF2-40B4-BE49-F238E27FC236}">
                  <a16:creationId xmlns:a16="http://schemas.microsoft.com/office/drawing/2014/main" id="{70342706-1A88-4F07-967D-24015F571E1D}"/>
                </a:ext>
              </a:extLst>
            </p:cNvPr>
            <p:cNvSpPr/>
            <p:nvPr/>
          </p:nvSpPr>
          <p:spPr bwMode="auto">
            <a:xfrm rot="16200000">
              <a:off x="7974031"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1" name="Oval 50">
              <a:extLst>
                <a:ext uri="{FF2B5EF4-FFF2-40B4-BE49-F238E27FC236}">
                  <a16:creationId xmlns:a16="http://schemas.microsoft.com/office/drawing/2014/main" id="{FD6785B6-D90F-46CA-9EA0-158D9E4463FF}"/>
                </a:ext>
              </a:extLst>
            </p:cNvPr>
            <p:cNvSpPr/>
            <p:nvPr/>
          </p:nvSpPr>
          <p:spPr bwMode="auto">
            <a:xfrm rot="16200000">
              <a:off x="6022964" y="223326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2" name="Oval 51">
              <a:extLst>
                <a:ext uri="{FF2B5EF4-FFF2-40B4-BE49-F238E27FC236}">
                  <a16:creationId xmlns:a16="http://schemas.microsoft.com/office/drawing/2014/main" id="{D7E424DA-FE90-4D8F-987A-E40166376634}"/>
                </a:ext>
              </a:extLst>
            </p:cNvPr>
            <p:cNvSpPr/>
            <p:nvPr/>
          </p:nvSpPr>
          <p:spPr bwMode="auto">
            <a:xfrm rot="16200000">
              <a:off x="4840775"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3" name="Oval 52">
              <a:extLst>
                <a:ext uri="{FF2B5EF4-FFF2-40B4-BE49-F238E27FC236}">
                  <a16:creationId xmlns:a16="http://schemas.microsoft.com/office/drawing/2014/main" id="{40AE7373-AC0C-41AB-ABE8-35BD5661946A}"/>
                </a:ext>
              </a:extLst>
            </p:cNvPr>
            <p:cNvSpPr/>
            <p:nvPr/>
          </p:nvSpPr>
          <p:spPr bwMode="auto">
            <a:xfrm rot="16200000">
              <a:off x="8223867"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54" name="Picture 6" descr="Image result for KEDA kubernetes logo">
              <a:extLst>
                <a:ext uri="{FF2B5EF4-FFF2-40B4-BE49-F238E27FC236}">
                  <a16:creationId xmlns:a16="http://schemas.microsoft.com/office/drawing/2014/main" id="{09C2856B-65D6-4F02-A43D-4DEBF6286E6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31587" y="4735540"/>
              <a:ext cx="648074" cy="23643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A517525-5C0E-44FC-8BDA-04BD388910A3}"/>
                </a:ext>
              </a:extLst>
            </p:cNvPr>
            <p:cNvSpPr txBox="1"/>
            <p:nvPr/>
          </p:nvSpPr>
          <p:spPr>
            <a:xfrm>
              <a:off x="3603290" y="4772293"/>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Keda</a:t>
              </a:r>
            </a:p>
          </p:txBody>
        </p:sp>
        <p:sp>
          <p:nvSpPr>
            <p:cNvPr id="56" name="TextBox 55">
              <a:extLst>
                <a:ext uri="{FF2B5EF4-FFF2-40B4-BE49-F238E27FC236}">
                  <a16:creationId xmlns:a16="http://schemas.microsoft.com/office/drawing/2014/main" id="{35D51F3E-598F-48A6-A44C-9F6DFA96C889}"/>
                </a:ext>
              </a:extLst>
            </p:cNvPr>
            <p:cNvSpPr txBox="1"/>
            <p:nvPr/>
          </p:nvSpPr>
          <p:spPr>
            <a:xfrm>
              <a:off x="8971164" y="4772293"/>
              <a:ext cx="1867502"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Service Mesh Interface</a:t>
              </a:r>
            </a:p>
          </p:txBody>
        </p:sp>
        <p:pic>
          <p:nvPicPr>
            <p:cNvPr id="22" name="Picture 21">
              <a:extLst>
                <a:ext uri="{FF2B5EF4-FFF2-40B4-BE49-F238E27FC236}">
                  <a16:creationId xmlns:a16="http://schemas.microsoft.com/office/drawing/2014/main" id="{7523A461-B429-4D11-B0CE-813B34146F9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32389" y="4643410"/>
              <a:ext cx="420698" cy="420698"/>
            </a:xfrm>
            <a:prstGeom prst="rect">
              <a:avLst/>
            </a:prstGeom>
          </p:spPr>
        </p:pic>
      </p:grpSp>
      <p:pic>
        <p:nvPicPr>
          <p:cNvPr id="69" name="Picture 68">
            <a:extLst>
              <a:ext uri="{FF2B5EF4-FFF2-40B4-BE49-F238E27FC236}">
                <a16:creationId xmlns:a16="http://schemas.microsoft.com/office/drawing/2014/main" id="{357355CC-7C71-45FE-9FD6-94705BFBB609}"/>
              </a:ext>
            </a:extLst>
          </p:cNvPr>
          <p:cNvPicPr>
            <a:picLocks noChangeAspect="1"/>
          </p:cNvPicPr>
          <p:nvPr/>
        </p:nvPicPr>
        <p:blipFill>
          <a:blip r:embed="rId1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096000" y="2385803"/>
            <a:ext cx="487389" cy="358570"/>
          </a:xfrm>
          <a:prstGeom prst="rect">
            <a:avLst/>
          </a:prstGeom>
        </p:spPr>
      </p:pic>
      <p:pic>
        <p:nvPicPr>
          <p:cNvPr id="70" name="Picture 69">
            <a:extLst>
              <a:ext uri="{FF2B5EF4-FFF2-40B4-BE49-F238E27FC236}">
                <a16:creationId xmlns:a16="http://schemas.microsoft.com/office/drawing/2014/main" id="{2E8A0073-EF37-45BB-A7B9-169FD56E2169}"/>
              </a:ext>
            </a:extLst>
          </p:cNvPr>
          <p:cNvPicPr>
            <a:picLocks noChangeAspect="1"/>
          </p:cNvPicPr>
          <p:nvPr/>
        </p:nvPicPr>
        <p:blipFill rotWithShape="1">
          <a:blip r:embed="rId1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8113266" y="2969034"/>
            <a:ext cx="355466" cy="358570"/>
          </a:xfrm>
          <a:prstGeom prst="rect">
            <a:avLst/>
          </a:prstGeom>
        </p:spPr>
      </p:pic>
      <p:sp>
        <p:nvSpPr>
          <p:cNvPr id="71" name="TextBox 70">
            <a:extLst>
              <a:ext uri="{FF2B5EF4-FFF2-40B4-BE49-F238E27FC236}">
                <a16:creationId xmlns:a16="http://schemas.microsoft.com/office/drawing/2014/main" id="{03FA0434-3BBC-471F-AF1E-F59F943C44CE}"/>
              </a:ext>
            </a:extLst>
          </p:cNvPr>
          <p:cNvSpPr txBox="1"/>
          <p:nvPr/>
        </p:nvSpPr>
        <p:spPr>
          <a:xfrm>
            <a:off x="4970282" y="2353430"/>
            <a:ext cx="939949" cy="166199"/>
          </a:xfrm>
          <a:prstGeom prst="rect">
            <a:avLst/>
          </a:prstGeom>
          <a:noFill/>
        </p:spPr>
        <p:txBody>
          <a:bodyPr wrap="square" lIns="0" tIns="0" rIns="0" bIns="0" rtlCol="0">
            <a:spAutoFit/>
          </a:bodyPr>
          <a:lstStyle/>
          <a:p>
            <a:pPr algn="r">
              <a:lnSpc>
                <a:spcPct val="90000"/>
              </a:lnSpc>
              <a:spcAft>
                <a:spcPts val="600"/>
              </a:spcAft>
            </a:pPr>
            <a:r>
              <a:rPr lang="en-US" sz="1200" dirty="0" err="1">
                <a:solidFill>
                  <a:schemeClr val="bg1"/>
                </a:solidFill>
              </a:rPr>
              <a:t>Dapr</a:t>
            </a:r>
            <a:endParaRPr lang="en-US" sz="1200" dirty="0">
              <a:solidFill>
                <a:schemeClr val="bg1"/>
              </a:solidFill>
            </a:endParaRPr>
          </a:p>
        </p:txBody>
      </p:sp>
      <p:sp>
        <p:nvSpPr>
          <p:cNvPr id="72" name="TextBox 71">
            <a:extLst>
              <a:ext uri="{FF2B5EF4-FFF2-40B4-BE49-F238E27FC236}">
                <a16:creationId xmlns:a16="http://schemas.microsoft.com/office/drawing/2014/main" id="{B638E97C-2482-419C-8FA6-D87F6DBB75C9}"/>
              </a:ext>
            </a:extLst>
          </p:cNvPr>
          <p:cNvSpPr txBox="1"/>
          <p:nvPr/>
        </p:nvSpPr>
        <p:spPr>
          <a:xfrm>
            <a:off x="8647357" y="2982328"/>
            <a:ext cx="1095185" cy="332402"/>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Iniciativa de contêiner aberto</a:t>
            </a:r>
          </a:p>
        </p:txBody>
      </p:sp>
      <p:sp>
        <p:nvSpPr>
          <p:cNvPr id="73" name="TextBox 72">
            <a:extLst>
              <a:ext uri="{FF2B5EF4-FFF2-40B4-BE49-F238E27FC236}">
                <a16:creationId xmlns:a16="http://schemas.microsoft.com/office/drawing/2014/main" id="{7293C1E1-7984-4592-8936-C6D906AC0FF7}"/>
              </a:ext>
            </a:extLst>
          </p:cNvPr>
          <p:cNvSpPr txBox="1"/>
          <p:nvPr/>
        </p:nvSpPr>
        <p:spPr>
          <a:xfrm>
            <a:off x="9032141" y="3882501"/>
            <a:ext cx="1332964"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Gatekeeper</a:t>
            </a:r>
          </a:p>
        </p:txBody>
      </p:sp>
    </p:spTree>
    <p:extLst>
      <p:ext uri="{BB962C8B-B14F-4D97-AF65-F5344CB8AC3E}">
        <p14:creationId xmlns:p14="http://schemas.microsoft.com/office/powerpoint/2010/main" val="910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Velocidade da inovação</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518113" y="31242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448973" y="3179702"/>
            <a:ext cx="1681278"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dirty="0" err="1">
                <a:solidFill>
                  <a:srgbClr val="50E6FF"/>
                </a:solidFill>
                <a:latin typeface="Segoe UI" panose="020B0502040204020203" pitchFamily="34" charset="0"/>
                <a:cs typeface="Segoe UI" panose="020B0502040204020203" pitchFamily="34" charset="0"/>
              </a:rPr>
              <a:t>Confiabilidade</a:t>
            </a:r>
            <a:r>
              <a:rPr lang="en-US" sz="2000" dirty="0">
                <a:solidFill>
                  <a:srgbClr val="50E6FF"/>
                </a:solidFill>
                <a:latin typeface="Segoe UI" panose="020B0502040204020203" pitchFamily="34" charset="0"/>
                <a:cs typeface="Segoe UI" panose="020B0502040204020203" pitchFamily="34" charset="0"/>
              </a:rPr>
              <a:t>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Segurança em escala</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54309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Image result for ASOS logo png">
            <a:hlinkClick r:id="rId4"/>
            <a:extLst>
              <a:ext uri="{FF2B5EF4-FFF2-40B4-BE49-F238E27FC236}">
                <a16:creationId xmlns:a16="http://schemas.microsoft.com/office/drawing/2014/main" id="{DD2109B4-268D-45A8-BEE3-2B858B919FF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48939" y="3003200"/>
            <a:ext cx="2470714" cy="7190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tory logo">
            <a:hlinkClick r:id="rId7"/>
            <a:extLst>
              <a:ext uri="{FF2B5EF4-FFF2-40B4-BE49-F238E27FC236}">
                <a16:creationId xmlns:a16="http://schemas.microsoft.com/office/drawing/2014/main" id="{43752D46-6ADE-4247-81B9-20B0D8C3DF6D}"/>
              </a:ext>
            </a:extLst>
          </p:cNvPr>
          <p:cNvPicPr>
            <a:picLocks noChangeAspect="1" noChangeArrowheads="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5179503" y="792728"/>
            <a:ext cx="3090914" cy="7256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automatically generated">
            <a:extLst>
              <a:ext uri="{FF2B5EF4-FFF2-40B4-BE49-F238E27FC236}">
                <a16:creationId xmlns:a16="http://schemas.microsoft.com/office/drawing/2014/main" id="{7F308494-A8C2-44EF-B730-150ACAC0B26E}"/>
              </a:ext>
            </a:extLst>
          </p:cNvPr>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4252893" y="3633204"/>
            <a:ext cx="4017524" cy="4017524"/>
          </a:xfrm>
          <a:prstGeom prst="rect">
            <a:avLst/>
          </a:prstGeom>
        </p:spPr>
      </p:pic>
    </p:spTree>
    <p:extLst>
      <p:ext uri="{BB962C8B-B14F-4D97-AF65-F5344CB8AC3E}">
        <p14:creationId xmlns:p14="http://schemas.microsoft.com/office/powerpoint/2010/main" val="233917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2419823"/>
            <a:ext cx="4226072" cy="3662541"/>
          </a:xfrm>
          <a:prstGeom prst="rect">
            <a:avLst/>
          </a:prstGeom>
        </p:spPr>
        <p:txBody>
          <a:bodyPr wrap="square" lIns="0" rIns="0">
            <a:spAutoFit/>
          </a:bodyPr>
          <a:lstStyle/>
          <a:p>
            <a:r>
              <a:rPr lang="en-US" sz="2000" dirty="0" err="1">
                <a:solidFill>
                  <a:srgbClr val="0078D7"/>
                </a:solidFill>
                <a:latin typeface="Segoe UI Semibold" panose="020B0702040204020203" pitchFamily="34" charset="0"/>
                <a:cs typeface="Segoe UI Semibold" panose="020B0702040204020203" pitchFamily="34" charset="0"/>
              </a:rPr>
              <a:t>Desafio</a:t>
            </a:r>
            <a:endParaRPr lang="en-US" sz="2000" dirty="0">
              <a:solidFill>
                <a:srgbClr val="0078D7"/>
              </a:solidFill>
              <a:latin typeface="Segoe UI Semibold" panose="020B0702040204020203" pitchFamily="34" charset="0"/>
              <a:cs typeface="Segoe UI Semibold" panose="020B0702040204020203" pitchFamily="34" charset="0"/>
            </a:endParaRPr>
          </a:p>
          <a:p>
            <a:r>
              <a:rPr lang="en-US" sz="1600" dirty="0">
                <a:solidFill>
                  <a:srgbClr val="000000"/>
                </a:solidFill>
                <a:latin typeface="Segoe UI" panose="020B0502040204020203" pitchFamily="34" charset="0"/>
                <a:cs typeface="Segoe UI" panose="020B0502040204020203" pitchFamily="34" charset="0"/>
              </a:rPr>
              <a:t>Com </a:t>
            </a:r>
            <a:r>
              <a:rPr lang="en-US" sz="1600" dirty="0" err="1">
                <a:solidFill>
                  <a:srgbClr val="000000"/>
                </a:solidFill>
                <a:latin typeface="Segoe UI" panose="020B0502040204020203" pitchFamily="34" charset="0"/>
                <a:cs typeface="Segoe UI" panose="020B0502040204020203" pitchFamily="34" charset="0"/>
              </a:rPr>
              <a:t>inúmeros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concorrentes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grandes</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pequenos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entrando</a:t>
            </a:r>
            <a:r>
              <a:rPr lang="en-US" sz="1600" dirty="0">
                <a:solidFill>
                  <a:srgbClr val="000000"/>
                </a:solidFill>
                <a:latin typeface="Segoe UI" panose="020B0502040204020203" pitchFamily="34" charset="0"/>
                <a:cs typeface="Segoe UI" panose="020B0502040204020203" pitchFamily="34" charset="0"/>
              </a:rPr>
              <a:t> no mercado de </a:t>
            </a:r>
            <a:r>
              <a:rPr lang="en-US" sz="1600" dirty="0" err="1">
                <a:solidFill>
                  <a:srgbClr val="000000"/>
                </a:solidFill>
                <a:latin typeface="Segoe UI" panose="020B0502040204020203" pitchFamily="34" charset="0"/>
                <a:cs typeface="Segoe UI" panose="020B0502040204020203" pitchFamily="34" charset="0"/>
              </a:rPr>
              <a:t>saúde</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precisamos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acelerar</a:t>
            </a:r>
            <a:r>
              <a:rPr lang="en-US" sz="1600" dirty="0">
                <a:solidFill>
                  <a:srgbClr val="000000"/>
                </a:solidFill>
                <a:latin typeface="Segoe UI" panose="020B0502040204020203" pitchFamily="34" charset="0"/>
                <a:cs typeface="Segoe UI" panose="020B0502040204020203" pitchFamily="34" charset="0"/>
              </a:rPr>
              <a:t> a </a:t>
            </a:r>
            <a:r>
              <a:rPr lang="en-US" sz="1600" dirty="0" err="1">
                <a:solidFill>
                  <a:srgbClr val="000000"/>
                </a:solidFill>
                <a:latin typeface="Segoe UI" panose="020B0502040204020203" pitchFamily="34" charset="0"/>
                <a:cs typeface="Segoe UI" panose="020B0502040204020203" pitchFamily="34" charset="0"/>
              </a:rPr>
              <a:t>entrega</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funcionalidades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aprimoradas</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novos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recursos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nossos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clientes</a:t>
            </a:r>
            <a:r>
              <a:rPr lang="en-US" sz="1600" dirty="0">
                <a:solidFill>
                  <a:srgbClr val="000000"/>
                </a:solidFill>
                <a:latin typeface="Segoe UI" panose="020B0502040204020203" pitchFamily="34" charset="0"/>
                <a:cs typeface="Segoe UI" panose="020B0502040204020203" pitchFamily="34" charset="0"/>
              </a:rPr>
              <a:t> para </a:t>
            </a:r>
            <a:r>
              <a:rPr lang="en-US" sz="1600" dirty="0" err="1">
                <a:solidFill>
                  <a:srgbClr val="000000"/>
                </a:solidFill>
                <a:latin typeface="Segoe UI" panose="020B0502040204020203" pitchFamily="34" charset="0"/>
                <a:cs typeface="Segoe UI" panose="020B0502040204020203" pitchFamily="34" charset="0"/>
              </a:rPr>
              <a:t>ficar</a:t>
            </a:r>
            <a:r>
              <a:rPr lang="en-US" sz="1600" dirty="0">
                <a:solidFill>
                  <a:srgbClr val="000000"/>
                </a:solidFill>
                <a:latin typeface="Segoe UI" panose="020B0502040204020203" pitchFamily="34" charset="0"/>
                <a:cs typeface="Segoe UI" panose="020B0502040204020203" pitchFamily="34" charset="0"/>
              </a:rPr>
              <a:t> à </a:t>
            </a:r>
            <a:r>
              <a:rPr lang="en-US" sz="1600" dirty="0" err="1">
                <a:solidFill>
                  <a:srgbClr val="000000"/>
                </a:solidFill>
                <a:latin typeface="Segoe UI" panose="020B0502040204020203" pitchFamily="34" charset="0"/>
                <a:cs typeface="Segoe UI" panose="020B0502040204020203" pitchFamily="34" charset="0"/>
              </a:rPr>
              <a:t>frente</a:t>
            </a:r>
            <a:r>
              <a:rPr lang="en-US" sz="1600" dirty="0">
                <a:solidFill>
                  <a:srgbClr val="000000"/>
                </a:solidFill>
                <a:latin typeface="Segoe UI" panose="020B0502040204020203" pitchFamily="34" charset="0"/>
                <a:cs typeface="Segoe UI" panose="020B0502040204020203" pitchFamily="34" charset="0"/>
              </a:rPr>
              <a:t> da </a:t>
            </a:r>
            <a:r>
              <a:rPr lang="en-US" sz="1600" dirty="0" err="1">
                <a:solidFill>
                  <a:srgbClr val="000000"/>
                </a:solidFill>
                <a:latin typeface="Segoe UI" panose="020B0502040204020203" pitchFamily="34" charset="0"/>
                <a:cs typeface="Segoe UI" panose="020B0502040204020203" pitchFamily="34" charset="0"/>
              </a:rPr>
              <a:t>concorrência</a:t>
            </a:r>
            <a:r>
              <a:rPr lang="en-US" sz="1600" dirty="0">
                <a:solidFill>
                  <a:srgbClr val="000000"/>
                </a:solidFill>
                <a:latin typeface="Segoe UI" panose="020B0502040204020203" pitchFamily="34" charset="0"/>
                <a:cs typeface="Segoe UI" panose="020B0502040204020203" pitchFamily="34" charset="0"/>
              </a:rPr>
              <a:t>.</a:t>
            </a:r>
          </a:p>
          <a:p>
            <a:endParaRPr lang="en-US" sz="1600" dirty="0">
              <a:solidFill>
                <a:srgbClr val="000000"/>
              </a:solidFill>
              <a:latin typeface="Segoe UI" panose="020B0502040204020203" pitchFamily="34" charset="0"/>
              <a:cs typeface="Segoe UI" panose="020B0502040204020203" pitchFamily="34" charset="0"/>
            </a:endParaRPr>
          </a:p>
          <a:p>
            <a:r>
              <a:rPr lang="en-US" sz="2000" dirty="0" err="1">
                <a:solidFill>
                  <a:srgbClr val="0078D7"/>
                </a:solidFill>
                <a:latin typeface="Segoe UI Semibold" panose="020B0702040204020203" pitchFamily="34" charset="0"/>
                <a:cs typeface="Segoe UI Semibold" panose="020B0702040204020203" pitchFamily="34" charset="0"/>
              </a:rPr>
              <a:t>Resultado</a:t>
            </a:r>
            <a:endParaRPr lang="en-US" sz="2000" dirty="0">
              <a:solidFill>
                <a:srgbClr val="0078D7"/>
              </a:solidFill>
              <a:latin typeface="Segoe UI Semibold" panose="020B0702040204020203" pitchFamily="34" charset="0"/>
              <a:cs typeface="Segoe UI Semibold" panose="020B0702040204020203" pitchFamily="34" charset="0"/>
            </a:endParaRPr>
          </a:p>
          <a:p>
            <a:r>
              <a:rPr lang="en-US" sz="1600" dirty="0" err="1">
                <a:solidFill>
                  <a:srgbClr val="000000"/>
                </a:solidFill>
                <a:latin typeface="Segoe UI" panose="020B0502040204020203" pitchFamily="34" charset="0"/>
                <a:cs typeface="Segoe UI" panose="020B0502040204020203" pitchFamily="34" charset="0"/>
              </a:rPr>
              <a:t>Desenvolvedores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podem</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trabalhar</a:t>
            </a:r>
            <a:r>
              <a:rPr lang="en-US" sz="1600" dirty="0">
                <a:solidFill>
                  <a:srgbClr val="000000"/>
                </a:solidFill>
                <a:latin typeface="Segoe UI" panose="020B0502040204020203" pitchFamily="34" charset="0"/>
                <a:cs typeface="Segoe UI" panose="020B0502040204020203" pitchFamily="34" charset="0"/>
              </a:rPr>
              <a:t> de forma </a:t>
            </a:r>
            <a:r>
              <a:rPr lang="en-US" sz="1600" dirty="0" err="1">
                <a:solidFill>
                  <a:srgbClr val="000000"/>
                </a:solidFill>
                <a:latin typeface="Segoe UI" panose="020B0502040204020203" pitchFamily="34" charset="0"/>
                <a:cs typeface="Segoe UI" panose="020B0502040204020203" pitchFamily="34" charset="0"/>
              </a:rPr>
              <a:t>rápida</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fácil</a:t>
            </a:r>
            <a:r>
              <a:rPr lang="en-US" sz="1600" dirty="0">
                <a:solidFill>
                  <a:srgbClr val="000000"/>
                </a:solidFill>
                <a:latin typeface="Segoe UI" panose="020B0502040204020203" pitchFamily="34" charset="0"/>
                <a:cs typeface="Segoe UI" panose="020B0502040204020203" pitchFamily="34" charset="0"/>
              </a:rPr>
              <a:t>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com </a:t>
            </a:r>
            <a:r>
              <a:rPr lang="en-US" sz="1600" dirty="0" err="1">
                <a:solidFill>
                  <a:srgbClr val="000000"/>
                </a:solidFill>
                <a:latin typeface="Segoe UI" panose="020B0502040204020203" pitchFamily="34" charset="0"/>
                <a:cs typeface="Segoe UI" panose="020B0502040204020203" pitchFamily="34" charset="0"/>
              </a:rPr>
              <a:t>suas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aplicações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conteinerizadas</a:t>
            </a:r>
            <a:r>
              <a:rPr lang="en-US" sz="1600" dirty="0">
                <a:solidFill>
                  <a:srgbClr val="000000"/>
                </a:solidFill>
                <a:latin typeface="Segoe UI" panose="020B0502040204020203" pitchFamily="34" charset="0"/>
                <a:cs typeface="Segoe UI" panose="020B0502040204020203" pitchFamily="34" charset="0"/>
              </a:rPr>
              <a:t> com </a:t>
            </a:r>
            <a:r>
              <a:rPr lang="en-US" sz="1600" dirty="0" err="1">
                <a:solidFill>
                  <a:srgbClr val="000000"/>
                </a:solidFill>
                <a:latin typeface="Segoe UI" panose="020B0502040204020203" pitchFamily="34" charset="0"/>
                <a:cs typeface="Segoe UI" panose="020B0502040204020203" pitchFamily="34" charset="0"/>
              </a:rPr>
              <a:t>operações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mínimas</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sobrecarga</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manutenção</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levando</a:t>
            </a:r>
            <a:r>
              <a:rPr lang="en-US" sz="1600" dirty="0">
                <a:solidFill>
                  <a:srgbClr val="000000"/>
                </a:solidFill>
                <a:latin typeface="Segoe UI" panose="020B0502040204020203" pitchFamily="34" charset="0"/>
                <a:cs typeface="Segoe UI" panose="020B0502040204020203" pitchFamily="34" charset="0"/>
              </a:rPr>
              <a:t> a </a:t>
            </a:r>
            <a:r>
              <a:rPr lang="en-US" sz="1600" dirty="0" err="1">
                <a:solidFill>
                  <a:srgbClr val="000000"/>
                </a:solidFill>
                <a:latin typeface="Segoe UI" panose="020B0502040204020203" pitchFamily="34" charset="0"/>
                <a:cs typeface="Segoe UI" panose="020B0502040204020203" pitchFamily="34" charset="0"/>
              </a:rPr>
              <a:t>ciclos</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lançamento</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mais</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curtos</a:t>
            </a:r>
            <a:r>
              <a:rPr lang="en-US" sz="1600" dirty="0">
                <a:solidFill>
                  <a:srgbClr val="000000"/>
                </a:solidFill>
                <a:latin typeface="Segoe UI" panose="020B0502040204020203" pitchFamily="34" charset="0"/>
                <a:cs typeface="Segoe UI" panose="020B0502040204020203" pitchFamily="34" charset="0"/>
              </a:rPr>
              <a:t> e </a:t>
            </a:r>
            <a:r>
              <a:rPr lang="en-US" sz="1600" dirty="0" err="1">
                <a:solidFill>
                  <a:srgbClr val="000000"/>
                </a:solidFill>
                <a:latin typeface="Segoe UI" panose="020B0502040204020203" pitchFamily="34" charset="0"/>
                <a:cs typeface="Segoe UI" panose="020B0502040204020203" pitchFamily="34" charset="0"/>
              </a:rPr>
              <a:t>ajudando</a:t>
            </a:r>
            <a:r>
              <a:rPr lang="en-US" sz="1600" dirty="0">
                <a:solidFill>
                  <a:srgbClr val="000000"/>
                </a:solidFill>
                <a:latin typeface="Segoe UI" panose="020B0502040204020203" pitchFamily="34" charset="0"/>
                <a:cs typeface="Segoe UI" panose="020B0502040204020203" pitchFamily="34" charset="0"/>
              </a:rPr>
              <a:t> a </a:t>
            </a:r>
            <a:r>
              <a:rPr lang="en-US" sz="1600" dirty="0" err="1">
                <a:solidFill>
                  <a:srgbClr val="000000"/>
                </a:solidFill>
                <a:latin typeface="Segoe UI" panose="020B0502040204020203" pitchFamily="34" charset="0"/>
                <a:cs typeface="Segoe UI" panose="020B0502040204020203" pitchFamily="34" charset="0"/>
              </a:rPr>
              <a:t>empresa</a:t>
            </a:r>
            <a:r>
              <a:rPr lang="en-US" sz="1600" dirty="0">
                <a:solidFill>
                  <a:srgbClr val="000000"/>
                </a:solidFill>
                <a:latin typeface="Segoe UI" panose="020B0502040204020203" pitchFamily="34" charset="0"/>
                <a:cs typeface="Segoe UI" panose="020B0502040204020203" pitchFamily="34" charset="0"/>
              </a:rPr>
              <a:t> a </a:t>
            </a:r>
            <a:r>
              <a:rPr lang="en-US" sz="1600" dirty="0" err="1">
                <a:solidFill>
                  <a:srgbClr val="000000"/>
                </a:solidFill>
                <a:latin typeface="Segoe UI" panose="020B0502040204020203" pitchFamily="34" charset="0"/>
                <a:cs typeface="Segoe UI" panose="020B0502040204020203" pitchFamily="34" charset="0"/>
              </a:rPr>
              <a:t>alcançar</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sua</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abordagem</a:t>
            </a:r>
            <a:r>
              <a:rPr lang="en-US" sz="1600" dirty="0">
                <a:solidFill>
                  <a:srgbClr val="000000"/>
                </a:solidFill>
                <a:latin typeface="Segoe UI" panose="020B0502040204020203" pitchFamily="34" charset="0"/>
                <a:cs typeface="Segoe UI" panose="020B0502040204020203" pitchFamily="34" charset="0"/>
              </a:rPr>
              <a:t> de </a:t>
            </a:r>
            <a:r>
              <a:rPr lang="en-US" sz="1600" dirty="0" err="1">
                <a:solidFill>
                  <a:srgbClr val="000000"/>
                </a:solidFill>
                <a:latin typeface="Segoe UI" panose="020B0502040204020203" pitchFamily="34" charset="0"/>
                <a:cs typeface="Segoe UI" panose="020B0502040204020203" pitchFamily="34" charset="0"/>
              </a:rPr>
              <a:t>entrega</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contínua</a:t>
            </a:r>
            <a:r>
              <a:rPr lang="en-US" sz="1600" dirty="0">
                <a:solidFill>
                  <a:srgbClr val="000000"/>
                </a:solidFill>
                <a:latin typeface="Segoe UI" panose="020B0502040204020203" pitchFamily="34" charset="0"/>
                <a:cs typeface="Segoe UI" panose="020B0502040204020203" pitchFamily="34" charset="0"/>
              </a:rPr>
              <a:t> </a:t>
            </a:r>
            <a:r>
              <a:rPr lang="en-US" sz="1600" dirty="0" err="1">
                <a:solidFill>
                  <a:srgbClr val="000000"/>
                </a:solidFill>
                <a:latin typeface="Segoe UI" panose="020B0502040204020203" pitchFamily="34" charset="0"/>
                <a:cs typeface="Segoe UI" panose="020B0502040204020203" pitchFamily="34" charset="0"/>
              </a:rPr>
              <a:t>desejada</a:t>
            </a:r>
            <a:r>
              <a:rPr lang="en-US" sz="1600" dirty="0">
                <a:solidFill>
                  <a:srgbClr val="000000"/>
                </a:solidFill>
                <a:latin typeface="Segoe UI" panose="020B0502040204020203" pitchFamily="34" charset="0"/>
                <a:cs typeface="Segoe UI" panose="020B0502040204020203" pitchFamily="34" charset="0"/>
              </a:rPr>
              <a:t>.</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5" y="580114"/>
            <a:ext cx="4467372"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dirty="0" err="1">
                <a:solidFill>
                  <a:srgbClr val="000000"/>
                </a:solidFill>
                <a:latin typeface="Segoe UI Light" panose="020B0502040204020203" pitchFamily="34" charset="0"/>
                <a:cs typeface="Segoe UI Light" panose="020B0502040204020203" pitchFamily="34" charset="0"/>
              </a:rPr>
              <a:t>Prestador</a:t>
            </a:r>
            <a:r>
              <a:rPr lang="en-US" sz="3200" dirty="0">
                <a:solidFill>
                  <a:srgbClr val="000000"/>
                </a:solidFill>
                <a:latin typeface="Segoe UI Light" panose="020B0502040204020203" pitchFamily="34" charset="0"/>
                <a:cs typeface="Segoe UI Light" panose="020B0502040204020203" pitchFamily="34" charset="0"/>
              </a:rPr>
              <a:t> de health care </a:t>
            </a:r>
            <a:r>
              <a:rPr lang="en-US" sz="3200" dirty="0" err="1">
                <a:solidFill>
                  <a:srgbClr val="000000"/>
                </a:solidFill>
                <a:latin typeface="Segoe UI Light" panose="020B0502040204020203" pitchFamily="34" charset="0"/>
                <a:cs typeface="Segoe UI Light" panose="020B0502040204020203" pitchFamily="34" charset="0"/>
              </a:rPr>
              <a:t>fica</a:t>
            </a:r>
            <a:r>
              <a:rPr lang="en-US" sz="3200" dirty="0">
                <a:solidFill>
                  <a:srgbClr val="000000"/>
                </a:solidFill>
                <a:latin typeface="Segoe UI Light" panose="020B0502040204020203" pitchFamily="34" charset="0"/>
                <a:cs typeface="Segoe UI Light" panose="020B0502040204020203" pitchFamily="34" charset="0"/>
              </a:rPr>
              <a:t> à </a:t>
            </a:r>
            <a:r>
              <a:rPr lang="en-US" sz="3200" dirty="0" err="1">
                <a:solidFill>
                  <a:srgbClr val="000000"/>
                </a:solidFill>
                <a:latin typeface="Segoe UI Light" panose="020B0502040204020203" pitchFamily="34" charset="0"/>
                <a:cs typeface="Segoe UI Light" panose="020B0502040204020203" pitchFamily="34" charset="0"/>
              </a:rPr>
              <a:t>frente</a:t>
            </a:r>
            <a:r>
              <a:rPr lang="en-US" sz="3200" dirty="0">
                <a:solidFill>
                  <a:srgbClr val="000000"/>
                </a:solidFill>
                <a:latin typeface="Segoe UI Light" panose="020B0502040204020203" pitchFamily="34" charset="0"/>
                <a:cs typeface="Segoe UI Light" panose="020B0502040204020203" pitchFamily="34" charset="0"/>
              </a:rPr>
              <a:t> da </a:t>
            </a:r>
            <a:r>
              <a:rPr lang="en-US" sz="3200" dirty="0" err="1">
                <a:solidFill>
                  <a:srgbClr val="000000"/>
                </a:solidFill>
                <a:latin typeface="Segoe UI Light" panose="020B0502040204020203" pitchFamily="34" charset="0"/>
                <a:cs typeface="Segoe UI Light" panose="020B0502040204020203" pitchFamily="34" charset="0"/>
              </a:rPr>
              <a:t>concorrência</a:t>
            </a:r>
            <a:r>
              <a:rPr lang="en-US" sz="3200" dirty="0">
                <a:solidFill>
                  <a:srgbClr val="000000"/>
                </a:solidFill>
                <a:latin typeface="Segoe UI Light" panose="020B0502040204020203" pitchFamily="34" charset="0"/>
                <a:cs typeface="Segoe UI Light" panose="020B0502040204020203" pitchFamily="34" charset="0"/>
              </a:rPr>
              <a:t> com </a:t>
            </a:r>
            <a:r>
              <a:rPr lang="en-US" sz="3200" dirty="0" err="1">
                <a:solidFill>
                  <a:srgbClr val="000000"/>
                </a:solidFill>
                <a:latin typeface="Segoe UI Light" panose="020B0502040204020203" pitchFamily="34" charset="0"/>
                <a:cs typeface="Segoe UI Light" panose="020B0502040204020203" pitchFamily="34" charset="0"/>
              </a:rPr>
              <a:t>entrega</a:t>
            </a:r>
            <a:r>
              <a:rPr lang="en-US" sz="3200" dirty="0">
                <a:solidFill>
                  <a:srgbClr val="000000"/>
                </a:solidFill>
                <a:latin typeface="Segoe UI Light" panose="020B0502040204020203" pitchFamily="34" charset="0"/>
                <a:cs typeface="Segoe UI Light" panose="020B0502040204020203" pitchFamily="34" charset="0"/>
              </a:rPr>
              <a:t> </a:t>
            </a:r>
            <a:r>
              <a:rPr lang="en-US" sz="3200" dirty="0" err="1">
                <a:solidFill>
                  <a:srgbClr val="000000"/>
                </a:solidFill>
                <a:latin typeface="Segoe UI Light" panose="020B0502040204020203" pitchFamily="34" charset="0"/>
                <a:cs typeface="Segoe UI Light" panose="020B0502040204020203" pitchFamily="34" charset="0"/>
              </a:rPr>
              <a:t>contínua</a:t>
            </a:r>
            <a:r>
              <a:rPr lang="en-US" sz="3200" dirty="0">
                <a:solidFill>
                  <a:srgbClr val="000000"/>
                </a:solidFill>
                <a:latin typeface="Segoe UI Light" panose="020B0502040204020203" pitchFamily="34" charset="0"/>
                <a:cs typeface="Segoe UI Light" panose="020B0502040204020203" pitchFamily="34" charset="0"/>
              </a:rPr>
              <a:t> no Azure</a:t>
            </a:r>
            <a:endParaRPr kumimoji="0" lang="en-US" sz="3200" b="0" i="0" u="none" strike="noStrike" kern="1200" cap="none" spc="-49" normalizeH="0" baseline="0" noProof="0" dirty="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6" name="Picture 15" descr="A person sitting at a table in front of a window&#10;&#10;Description automatically generated">
            <a:extLst>
              <a:ext uri="{FF2B5EF4-FFF2-40B4-BE49-F238E27FC236}">
                <a16:creationId xmlns:a16="http://schemas.microsoft.com/office/drawing/2014/main" id="{76980BAA-F445-4EE9-9546-9F50A68E66E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17" name="Rectangle 16">
            <a:extLst>
              <a:ext uri="{FF2B5EF4-FFF2-40B4-BE49-F238E27FC236}">
                <a16:creationId xmlns:a16="http://schemas.microsoft.com/office/drawing/2014/main" id="{4067EF02-7C83-42E8-A42D-52C09DF2EC1A}"/>
              </a:ext>
            </a:extLst>
          </p:cNvPr>
          <p:cNvSpPr/>
          <p:nvPr/>
        </p:nvSpPr>
        <p:spPr bwMode="auto">
          <a:xfrm>
            <a:off x="533400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1" name="Picture 2" descr="Story logo">
            <a:hlinkClick r:id="rId4"/>
            <a:extLst>
              <a:ext uri="{FF2B5EF4-FFF2-40B4-BE49-F238E27FC236}">
                <a16:creationId xmlns:a16="http://schemas.microsoft.com/office/drawing/2014/main" id="{710336C5-DF74-4384-8BC1-07C7B61052B3}"/>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7217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7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850980-DE44-4876-BCF2-9D2F699A2574}"/>
              </a:ext>
            </a:extLst>
          </p:cNvPr>
          <p:cNvGrpSpPr/>
          <p:nvPr/>
        </p:nvGrpSpPr>
        <p:grpSpPr>
          <a:xfrm>
            <a:off x="7064705" y="1275488"/>
            <a:ext cx="4664280" cy="4508549"/>
            <a:chOff x="349680" y="228002"/>
            <a:chExt cx="4664280" cy="4508549"/>
          </a:xfrm>
        </p:grpSpPr>
        <p:sp>
          <p:nvSpPr>
            <p:cNvPr id="19" name="Rectangle 18">
              <a:extLst>
                <a:ext uri="{FF2B5EF4-FFF2-40B4-BE49-F238E27FC236}">
                  <a16:creationId xmlns:a16="http://schemas.microsoft.com/office/drawing/2014/main" id="{AF45C2F8-F4C0-445D-B970-1272531A1C77}"/>
                </a:ext>
              </a:extLst>
            </p:cNvPr>
            <p:cNvSpPr/>
            <p:nvPr/>
          </p:nvSpPr>
          <p:spPr>
            <a:xfrm>
              <a:off x="349680" y="228002"/>
              <a:ext cx="4664280" cy="3046988"/>
            </a:xfrm>
            <a:prstGeom prst="rect">
              <a:avLst/>
            </a:prstGeom>
          </p:spPr>
          <p:txBody>
            <a:bodyPr wrap="square">
              <a:spAutoFit/>
            </a:bodyPr>
            <a:lstStyle/>
            <a:p>
              <a:r>
                <a:rPr kumimoji="0" lang="en-US" sz="2400" b="0" i="0" u="none" strike="noStrike" kern="1200" cap="none" spc="0" normalizeH="0" baseline="0" noProof="0">
                  <a:ln>
                    <a:noFill/>
                  </a:ln>
                  <a:solidFill>
                    <a:srgbClr val="505050">
                      <a:lumMod val="75000"/>
                    </a:srgbClr>
                  </a:solidFill>
                  <a:effectLst/>
                  <a:uLnTx/>
                  <a:uFillTx/>
                  <a:latin typeface="Segoe UI Light"/>
                  <a:ea typeface="+mn-ea"/>
                  <a:cs typeface="Segoe UI Semilight" panose="020B0402040204020203" pitchFamily="34" charset="0"/>
                </a:rPr>
                <a:t>"</a:t>
              </a:r>
              <a:r>
                <a:rPr lang="en-US" sz="2400">
                  <a:solidFill>
                    <a:srgbClr val="505050">
                      <a:lumMod val="75000"/>
                    </a:srgbClr>
                  </a:solidFill>
                  <a:latin typeface="Segoe UI Light"/>
                  <a:cs typeface="Segoe UI Semilight" panose="020B0402040204020203" pitchFamily="34" charset="0"/>
                </a:rPr>
                <a:t>Desenvolvedores internos e externos podem liberar de forma independente microsserviços a qualquer momento, o que torna o desenvolvimento mais rápido e permite uma abordagem de entrega contínua completamente baseada no Azure. Nós definimos um </a:t>
              </a:r>
              <a:r>
                <a:rPr lang="en-US" sz="2400" b="1">
                  <a:solidFill>
                    <a:srgbClr val="505050">
                      <a:lumMod val="75000"/>
                    </a:srgbClr>
                  </a:solidFill>
                  <a:latin typeface="Segoe UI Light"/>
                  <a:cs typeface="Segoe UI Semilight" panose="020B0402040204020203" pitchFamily="34" charset="0"/>
                </a:rPr>
                <a:t>velocidade surpreendente para o desenvolvimento de produtos</a:t>
              </a:r>
              <a:r>
                <a:rPr lang="en-US" sz="2400">
                  <a:solidFill>
                    <a:srgbClr val="505050">
                      <a:lumMod val="75000"/>
                    </a:srgbClr>
                  </a:solidFill>
                  <a:latin typeface="Segoe UI Light"/>
                  <a:cs typeface="Segoe UI Semilight" panose="020B0402040204020203" pitchFamily="34" charset="0"/>
                </a:rPr>
                <a:t>. " </a:t>
              </a:r>
            </a:p>
          </p:txBody>
        </p:sp>
        <p:sp>
          <p:nvSpPr>
            <p:cNvPr id="20" name="Rectangle 19">
              <a:extLst>
                <a:ext uri="{FF2B5EF4-FFF2-40B4-BE49-F238E27FC236}">
                  <a16:creationId xmlns:a16="http://schemas.microsoft.com/office/drawing/2014/main" id="{B084C778-9198-4D37-8236-2F692EBA2EF6}"/>
                </a:ext>
              </a:extLst>
            </p:cNvPr>
            <p:cNvSpPr/>
            <p:nvPr/>
          </p:nvSpPr>
          <p:spPr>
            <a:xfrm>
              <a:off x="349680" y="4151776"/>
              <a:ext cx="4054680" cy="584775"/>
            </a:xfrm>
            <a:prstGeom prst="rect">
              <a:avLst/>
            </a:prstGeom>
          </p:spPr>
          <p:txBody>
            <a:bodyPr wrap="square">
              <a:spAutoFit/>
            </a:bodyPr>
            <a:lstStyle/>
            <a:p>
              <a:pPr lvl="0">
                <a:defRPr/>
              </a:pPr>
              <a:r>
                <a:rPr lang="en-US" sz="1600" dirty="0">
                  <a:solidFill>
                    <a:srgbClr val="0078D7"/>
                  </a:solidFill>
                  <a:latin typeface="Segoe UI Semibold" panose="020B0702040204020203" pitchFamily="34" charset="0"/>
                  <a:cs typeface="Segoe UI Semibold" panose="020B0702040204020203" pitchFamily="34" charset="0"/>
                </a:rPr>
                <a:t>Thomas Friese</a:t>
              </a:r>
            </a:p>
            <a:p>
              <a:pPr lvl="0">
                <a:defRPr/>
              </a:pPr>
              <a:r>
                <a:rPr lang="en-US" sz="1600" dirty="0">
                  <a:solidFill>
                    <a:srgbClr val="505050">
                      <a:lumMod val="75000"/>
                    </a:srgbClr>
                  </a:solidFill>
                  <a:latin typeface="Segoe UI" panose="020B0502040204020203" pitchFamily="34" charset="0"/>
                  <a:cs typeface="Segoe UI" panose="020B0502040204020203" pitchFamily="34" charset="0"/>
                </a:rPr>
                <a:t>Vice-</a:t>
              </a:r>
              <a:r>
                <a:rPr lang="en-US" sz="1600" dirty="0" err="1">
                  <a:solidFill>
                    <a:srgbClr val="505050">
                      <a:lumMod val="75000"/>
                    </a:srgbClr>
                  </a:solidFill>
                  <a:latin typeface="Segoe UI" panose="020B0502040204020203" pitchFamily="34" charset="0"/>
                  <a:cs typeface="Segoe UI" panose="020B0502040204020203" pitchFamily="34" charset="0"/>
                </a:rPr>
                <a:t>Presidente</a:t>
              </a:r>
              <a:r>
                <a:rPr lang="en-US" sz="1600" dirty="0">
                  <a:solidFill>
                    <a:srgbClr val="505050">
                      <a:lumMod val="75000"/>
                    </a:srgbClr>
                  </a:solidFill>
                  <a:latin typeface="Segoe UI" panose="020B0502040204020203" pitchFamily="34" charset="0"/>
                  <a:cs typeface="Segoe UI" panose="020B0502040204020203" pitchFamily="34" charset="0"/>
                </a:rPr>
                <a:t>, Plataforma </a:t>
              </a:r>
              <a:r>
                <a:rPr lang="en-US" sz="1600" dirty="0" err="1">
                  <a:solidFill>
                    <a:srgbClr val="505050">
                      <a:lumMod val="75000"/>
                    </a:srgbClr>
                  </a:solidFill>
                  <a:latin typeface="Segoe UI" panose="020B0502040204020203" pitchFamily="34" charset="0"/>
                  <a:cs typeface="Segoe UI" panose="020B0502040204020203" pitchFamily="34" charset="0"/>
                </a:rPr>
                <a:t>ecossistema</a:t>
              </a:r>
              <a:r>
                <a:rPr lang="en-US" sz="1600" dirty="0">
                  <a:solidFill>
                    <a:srgbClr val="505050">
                      <a:lumMod val="75000"/>
                    </a:srgbClr>
                  </a:solidFill>
                  <a:latin typeface="Segoe UI" panose="020B0502040204020203" pitchFamily="34" charset="0"/>
                  <a:cs typeface="Segoe UI" panose="020B0502040204020203" pitchFamily="34" charset="0"/>
                </a:rPr>
                <a:t> digital </a:t>
              </a:r>
            </a:p>
          </p:txBody>
        </p:sp>
      </p:grpSp>
      <p:pic>
        <p:nvPicPr>
          <p:cNvPr id="18" name="Picture 17" descr="A person sitting at a table in front of a window&#10;&#10;Description automatically generated">
            <a:extLst>
              <a:ext uri="{FF2B5EF4-FFF2-40B4-BE49-F238E27FC236}">
                <a16:creationId xmlns:a16="http://schemas.microsoft.com/office/drawing/2014/main" id="{CA4ED3B7-B876-4D6F-95E3-D97303918DE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8" name="Picture 2" descr="Story logo">
            <a:hlinkClick r:id="rId4"/>
            <a:extLst>
              <a:ext uri="{FF2B5EF4-FFF2-40B4-BE49-F238E27FC236}">
                <a16:creationId xmlns:a16="http://schemas.microsoft.com/office/drawing/2014/main" id="{0CEA075E-F715-4512-BB70-9BB916E08F17}"/>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883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7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2.xml><?xml version="1.0" encoding="utf-8"?>
<VariableListDefinition name="AD_HOC" displayName="AD_HOC" id="19ff42f8-7c80-4d03-b2a8-436f0a70e8e2" isdomainofvalue="False" dataSourceId="5f24842a-4b06-402e-aaaf-be33f8b83085"/>
</file>

<file path=customXml/item3.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4.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5.xml><?xml version="1.0" encoding="utf-8"?>
<VariableListDefinition name="System" displayName="System" id="a9afb078-73b4-4775-9dab-a516f2b7710d" isdomainofvalue="False" dataSourceId="b8316fa1-951f-4167-a7bb-a46841d4a2bd"/>
</file>

<file path=customXml/item6.xml><?xml version="1.0" encoding="utf-8"?>
<AllExternalAdhocVariableMappings/>
</file>

<file path=customXml/item7.xml><?xml version="1.0" encoding="utf-8"?>
<VariableListDefinition name="Computed" displayName="Computed" id="d623ec26-8746-4a6f-900a-d5b4e296d592" isdomainofvalue="False" dataSourceId="d877e920-6868-4096-81c9-37c9023eea1e"/>
</file>

<file path=customXml/itemProps1.xml><?xml version="1.0" encoding="utf-8"?>
<ds:datastoreItem xmlns:ds="http://schemas.openxmlformats.org/officeDocument/2006/customXml" ds:itemID="{3F071119-64F0-4255-BDE2-E90B817E25C3}">
  <ds:schemaRefs/>
</ds:datastoreItem>
</file>

<file path=customXml/itemProps2.xml><?xml version="1.0" encoding="utf-8"?>
<ds:datastoreItem xmlns:ds="http://schemas.openxmlformats.org/officeDocument/2006/customXml" ds:itemID="{E8E68D05-C08E-4403-BBC3-D9A2DDD5AA7E}">
  <ds:schemaRefs/>
</ds:datastoreItem>
</file>

<file path=customXml/itemProps3.xml><?xml version="1.0" encoding="utf-8"?>
<ds:datastoreItem xmlns:ds="http://schemas.openxmlformats.org/officeDocument/2006/customXml" ds:itemID="{E3A4C92C-5CBF-455B-9612-3A12FC3D83D4}">
  <ds:schemaRefs/>
</ds:datastoreItem>
</file>

<file path=customXml/itemProps4.xml><?xml version="1.0" encoding="utf-8"?>
<ds:datastoreItem xmlns:ds="http://schemas.openxmlformats.org/officeDocument/2006/customXml" ds:itemID="{2DD45C8D-AB3D-4006-A154-23AC28ABCC6B}">
  <ds:schemaRefs/>
</ds:datastoreItem>
</file>

<file path=customXml/itemProps5.xml><?xml version="1.0" encoding="utf-8"?>
<ds:datastoreItem xmlns:ds="http://schemas.openxmlformats.org/officeDocument/2006/customXml" ds:itemID="{2D8746E0-2A2C-486B-9C85-0649D9950081}">
  <ds:schemaRefs/>
</ds:datastoreItem>
</file>

<file path=customXml/itemProps6.xml><?xml version="1.0" encoding="utf-8"?>
<ds:datastoreItem xmlns:ds="http://schemas.openxmlformats.org/officeDocument/2006/customXml" ds:itemID="{121624AD-995B-4158-A330-1B75FB918046}">
  <ds:schemaRefs/>
</ds:datastoreItem>
</file>

<file path=customXml/itemProps7.xml><?xml version="1.0" encoding="utf-8"?>
<ds:datastoreItem xmlns:ds="http://schemas.openxmlformats.org/officeDocument/2006/customXml" ds:itemID="{4F604816-C42E-43CC-B23E-B0343FED20AE}">
  <ds:schemaRefs/>
</ds:datastoreItem>
</file>

<file path=docProps/app.xml><?xml version="1.0" encoding="utf-8"?>
<Properties xmlns="http://schemas.openxmlformats.org/officeDocument/2006/extended-properties" xmlns:vt="http://schemas.openxmlformats.org/officeDocument/2006/docPropsVTypes">
  <TotalTime>0</TotalTime>
  <Words>3697</Words>
  <Application>Microsoft Office PowerPoint</Application>
  <PresentationFormat>Widescreen</PresentationFormat>
  <Paragraphs>486</Paragraphs>
  <Slides>29</Slides>
  <Notes>29</Notes>
  <HiddenSlides>3</HiddenSlides>
  <MMClips>0</MMClips>
  <ScaleCrop>false</ScaleCrop>
  <HeadingPairs>
    <vt:vector size="6" baseType="variant">
      <vt:variant>
        <vt:lpstr>Fontes usadas</vt:lpstr>
      </vt:variant>
      <vt:variant>
        <vt:i4>8</vt:i4>
      </vt:variant>
      <vt:variant>
        <vt:lpstr>Tema</vt:lpstr>
      </vt:variant>
      <vt:variant>
        <vt:i4>11</vt:i4>
      </vt:variant>
      <vt:variant>
        <vt:lpstr>Títulos de slides</vt:lpstr>
      </vt:variant>
      <vt:variant>
        <vt:i4>29</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Jornada Cloud-Native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2020-04-16T07:24:22Z</dcterms:created>
  <dcterms:modified xsi:type="dcterms:W3CDTF">2020-07-29T04:39:51Z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2020-04-16T07:24:43.4926714Z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1990d357-13cd-4cc2-bcf4-aed3781f7bfb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